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51"/>
  </p:notesMasterIdLst>
  <p:sldIdLst>
    <p:sldId id="270" r:id="rId2"/>
    <p:sldId id="398" r:id="rId3"/>
    <p:sldId id="397" r:id="rId4"/>
    <p:sldId id="422" r:id="rId5"/>
    <p:sldId id="399" r:id="rId6"/>
    <p:sldId id="423" r:id="rId7"/>
    <p:sldId id="424" r:id="rId8"/>
    <p:sldId id="425" r:id="rId9"/>
    <p:sldId id="402" r:id="rId10"/>
    <p:sldId id="426" r:id="rId11"/>
    <p:sldId id="414" r:id="rId12"/>
    <p:sldId id="418" r:id="rId13"/>
    <p:sldId id="421" r:id="rId14"/>
    <p:sldId id="420" r:id="rId15"/>
    <p:sldId id="419" r:id="rId16"/>
    <p:sldId id="396" r:id="rId17"/>
    <p:sldId id="309" r:id="rId18"/>
    <p:sldId id="310" r:id="rId19"/>
    <p:sldId id="312" r:id="rId20"/>
    <p:sldId id="311" r:id="rId21"/>
    <p:sldId id="407" r:id="rId22"/>
    <p:sldId id="415" r:id="rId23"/>
    <p:sldId id="394" r:id="rId24"/>
    <p:sldId id="315" r:id="rId25"/>
    <p:sldId id="316" r:id="rId26"/>
    <p:sldId id="318" r:id="rId27"/>
    <p:sldId id="319" r:id="rId28"/>
    <p:sldId id="320" r:id="rId29"/>
    <p:sldId id="321" r:id="rId30"/>
    <p:sldId id="324" r:id="rId31"/>
    <p:sldId id="325" r:id="rId32"/>
    <p:sldId id="327" r:id="rId33"/>
    <p:sldId id="389" r:id="rId34"/>
    <p:sldId id="384" r:id="rId35"/>
    <p:sldId id="385" r:id="rId36"/>
    <p:sldId id="386" r:id="rId37"/>
    <p:sldId id="387" r:id="rId38"/>
    <p:sldId id="388" r:id="rId39"/>
    <p:sldId id="417" r:id="rId40"/>
    <p:sldId id="416" r:id="rId41"/>
    <p:sldId id="411" r:id="rId42"/>
    <p:sldId id="412" r:id="rId43"/>
    <p:sldId id="427" r:id="rId44"/>
    <p:sldId id="428" r:id="rId45"/>
    <p:sldId id="410" r:id="rId46"/>
    <p:sldId id="334" r:id="rId47"/>
    <p:sldId id="336" r:id="rId48"/>
    <p:sldId id="413" r:id="rId49"/>
    <p:sldId id="272" r:id="rId50"/>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 id="2" name="User" initials="U" lastIdx="1"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8" autoAdjust="0"/>
    <p:restoredTop sz="88497" autoAdjust="0"/>
  </p:normalViewPr>
  <p:slideViewPr>
    <p:cSldViewPr>
      <p:cViewPr varScale="1">
        <p:scale>
          <a:sx n="136" d="100"/>
          <a:sy n="136" d="100"/>
        </p:scale>
        <p:origin x="248"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9-03T23:10:25.178"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3.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6.jpe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16.jpe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2</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EDD6-728E-A740-9A02-1DCA7598905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C14E54E-C8EB-9940-B50A-D2883CC166AB}"/>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10</a:t>
            </a:fld>
            <a:endParaRPr lang="en-US" altLang="en-US" dirty="0"/>
          </a:p>
        </p:txBody>
      </p:sp>
      <p:pic>
        <p:nvPicPr>
          <p:cNvPr id="5" name="Picture 4">
            <a:extLst>
              <a:ext uri="{FF2B5EF4-FFF2-40B4-BE49-F238E27FC236}">
                <a16:creationId xmlns:a16="http://schemas.microsoft.com/office/drawing/2014/main" id="{EB2E1F99-8B2E-3B4C-A737-3B2596853177}"/>
              </a:ext>
            </a:extLst>
          </p:cNvPr>
          <p:cNvPicPr>
            <a:picLocks noChangeAspect="1"/>
          </p:cNvPicPr>
          <p:nvPr/>
        </p:nvPicPr>
        <p:blipFill>
          <a:blip r:embed="rId2"/>
          <a:stretch>
            <a:fillRect/>
          </a:stretch>
        </p:blipFill>
        <p:spPr>
          <a:xfrm>
            <a:off x="2690157" y="2148463"/>
            <a:ext cx="6811686" cy="3786760"/>
          </a:xfrm>
          <a:prstGeom prst="rect">
            <a:avLst/>
          </a:prstGeom>
        </p:spPr>
      </p:pic>
    </p:spTree>
    <p:extLst>
      <p:ext uri="{BB962C8B-B14F-4D97-AF65-F5344CB8AC3E}">
        <p14:creationId xmlns:p14="http://schemas.microsoft.com/office/powerpoint/2010/main" val="2061505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a:xfrm>
            <a:off x="609600" y="2514600"/>
            <a:ext cx="10972800" cy="1143000"/>
          </a:xfrm>
        </p:spPr>
        <p:txBody>
          <a:bodyPr/>
          <a:lstStyle/>
          <a:p>
            <a:r>
              <a:rPr lang="en-US" dirty="0"/>
              <a:t>End Question 1: </a:t>
            </a:r>
            <a:br>
              <a:rPr lang="en-US" dirty="0"/>
            </a:br>
            <a:r>
              <a:rPr lang="en-US" dirty="0"/>
              <a:t>Quick Quiz Questions</a:t>
            </a:r>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11</a:t>
            </a:fld>
            <a:endParaRPr lang="en-US" altLang="en-US" dirty="0"/>
          </a:p>
        </p:txBody>
      </p:sp>
    </p:spTree>
    <p:extLst>
      <p:ext uri="{BB962C8B-B14F-4D97-AF65-F5344CB8AC3E}">
        <p14:creationId xmlns:p14="http://schemas.microsoft.com/office/powerpoint/2010/main" val="252890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81783" y="3429001"/>
                <a:ext cx="8628434" cy="1450757"/>
              </a:xfrm>
            </p:spPr>
            <p:txBody>
              <a:bodyPr/>
              <a:lstStyle/>
              <a:p>
                <a:pPr algn="ctr"/>
                <a:r>
                  <a:rPr lang="en-US" dirty="0"/>
                  <a:t>Question 2</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81783" y="3429001"/>
                <a:ext cx="8628434" cy="1450757"/>
              </a:xfrm>
              <a:blipFill>
                <a:blip r:embed="rId2"/>
                <a:stretch>
                  <a:fillRect t="-552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12</a:t>
            </a:fld>
            <a:endParaRPr lang="en-US" altLang="en-US" dirty="0"/>
          </a:p>
        </p:txBody>
      </p:sp>
    </p:spTree>
    <p:extLst>
      <p:ext uri="{BB962C8B-B14F-4D97-AF65-F5344CB8AC3E}">
        <p14:creationId xmlns:p14="http://schemas.microsoft.com/office/powerpoint/2010/main" val="271658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CBDD-1DC1-334F-A19D-C7E23A21BFE1}"/>
              </a:ext>
            </a:extLst>
          </p:cNvPr>
          <p:cNvSpPr>
            <a:spLocks noGrp="1"/>
          </p:cNvSpPr>
          <p:nvPr>
            <p:ph type="title"/>
          </p:nvPr>
        </p:nvSpPr>
        <p:spPr/>
        <p:txBody>
          <a:bodyPr/>
          <a:lstStyle/>
          <a:p>
            <a:r>
              <a:rPr lang="en-US" dirty="0"/>
              <a:t>CLT Activity</a:t>
            </a:r>
          </a:p>
        </p:txBody>
      </p:sp>
      <p:sp>
        <p:nvSpPr>
          <p:cNvPr id="4" name="Rectangle 3">
            <a:extLst>
              <a:ext uri="{FF2B5EF4-FFF2-40B4-BE49-F238E27FC236}">
                <a16:creationId xmlns:a16="http://schemas.microsoft.com/office/drawing/2014/main" id="{9662948E-0F0C-F841-A829-E38B3F46C6DB}"/>
              </a:ext>
            </a:extLst>
          </p:cNvPr>
          <p:cNvSpPr/>
          <p:nvPr/>
        </p:nvSpPr>
        <p:spPr>
          <a:xfrm>
            <a:off x="609600" y="1981200"/>
            <a:ext cx="11125200" cy="3970318"/>
          </a:xfrm>
          <a:prstGeom prst="rect">
            <a:avLst/>
          </a:prstGeom>
        </p:spPr>
        <p:txBody>
          <a:bodyPr wrap="square">
            <a:spAutoFit/>
          </a:bodyPr>
          <a:lstStyle/>
          <a:p>
            <a:pPr marL="342900" indent="-342900">
              <a:buFont typeface="+mj-lt"/>
              <a:buAutoNum type="arabicPeriod"/>
            </a:pPr>
            <a:r>
              <a:rPr lang="en-US" dirty="0"/>
              <a:t>Now, take 500 random samples, each of size 5. What is the mean of the 500 means?</a:t>
            </a:r>
          </a:p>
          <a:p>
            <a:pPr marL="342900" indent="-342900">
              <a:buFont typeface="+mj-lt"/>
              <a:buAutoNum type="arabicPeriod"/>
            </a:pPr>
            <a:r>
              <a:rPr lang="en-US" dirty="0"/>
              <a:t>What is the range of the 500 sample means(smallest value and largest value)?</a:t>
            </a:r>
          </a:p>
          <a:p>
            <a:pPr marL="342900" indent="-342900">
              <a:buFont typeface="+mj-lt"/>
              <a:buAutoNum type="arabicPeriod"/>
            </a:pPr>
            <a:r>
              <a:rPr lang="en-US" dirty="0"/>
              <a:t>What is the standard deviation of the 500 sample means? You can find this value in the upper right corner of the graph on the lower right.</a:t>
            </a:r>
          </a:p>
          <a:p>
            <a:pPr marL="342900" indent="-342900">
              <a:buFont typeface="+mj-lt"/>
              <a:buAutoNum type="arabicPeriod"/>
            </a:pPr>
            <a:r>
              <a:rPr lang="en-US" dirty="0"/>
              <a:t>Describe the distribution of 500 sample means from samples of size 5 (think shape, center, and spread).</a:t>
            </a:r>
          </a:p>
          <a:p>
            <a:pPr marL="342900" indent="-342900">
              <a:buFont typeface="+mj-lt"/>
              <a:buAutoNum type="arabicPeriod"/>
            </a:pPr>
            <a:r>
              <a:rPr lang="en-US" dirty="0"/>
              <a:t>Run the following simulations using the applet. Click “reset” before each simulation!! For each simulation, obtain the mean and standard deviation of the 500 sample means.</a:t>
            </a:r>
          </a:p>
          <a:p>
            <a:r>
              <a:rPr lang="en-US" dirty="0"/>
              <a:t>	a. Number of samples = 500, sample size = 10</a:t>
            </a:r>
          </a:p>
          <a:p>
            <a:r>
              <a:rPr lang="en-US" dirty="0"/>
              <a:t>	b. Number of samples = 500, sample size = 20</a:t>
            </a:r>
          </a:p>
          <a:p>
            <a:r>
              <a:rPr lang="en-US" dirty="0"/>
              <a:t>	c. Number of samples = 500, samples size = 50</a:t>
            </a:r>
          </a:p>
          <a:p>
            <a:pPr marL="342900" indent="-342900">
              <a:buFont typeface="+mj-lt"/>
              <a:buAutoNum type="arabicPeriod" startAt="6"/>
            </a:pPr>
            <a:r>
              <a:rPr lang="en-US" dirty="0"/>
              <a:t>For each of a, b, and c, above, describe the shape of the distribution of the 500 sample means relative to the original population distribution.</a:t>
            </a:r>
          </a:p>
          <a:p>
            <a:pPr marL="342900" indent="-342900">
              <a:buFont typeface="+mj-lt"/>
              <a:buAutoNum type="arabicPeriod" startAt="6"/>
            </a:pPr>
            <a:r>
              <a:rPr lang="en-US" dirty="0"/>
              <a:t>For each of a, b, and c, calculate sigma divided by the square root of n and compare this to the standard deviation of the distribution of the sample means from your simulation.</a:t>
            </a:r>
          </a:p>
        </p:txBody>
      </p:sp>
    </p:spTree>
    <p:extLst>
      <p:ext uri="{BB962C8B-B14F-4D97-AF65-F5344CB8AC3E}">
        <p14:creationId xmlns:p14="http://schemas.microsoft.com/office/powerpoint/2010/main" val="71965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CBDD-1DC1-334F-A19D-C7E23A21BFE1}"/>
              </a:ext>
            </a:extLst>
          </p:cNvPr>
          <p:cNvSpPr>
            <a:spLocks noGrp="1"/>
          </p:cNvSpPr>
          <p:nvPr>
            <p:ph type="title"/>
          </p:nvPr>
        </p:nvSpPr>
        <p:spPr/>
        <p:txBody>
          <a:bodyPr/>
          <a:lstStyle/>
          <a:p>
            <a:r>
              <a:rPr lang="en-US" dirty="0"/>
              <a:t>CLT Activity</a:t>
            </a:r>
          </a:p>
        </p:txBody>
      </p:sp>
      <p:sp>
        <p:nvSpPr>
          <p:cNvPr id="4" name="Rectangle 3">
            <a:extLst>
              <a:ext uri="{FF2B5EF4-FFF2-40B4-BE49-F238E27FC236}">
                <a16:creationId xmlns:a16="http://schemas.microsoft.com/office/drawing/2014/main" id="{9662948E-0F0C-F841-A829-E38B3F46C6DB}"/>
              </a:ext>
            </a:extLst>
          </p:cNvPr>
          <p:cNvSpPr/>
          <p:nvPr/>
        </p:nvSpPr>
        <p:spPr>
          <a:xfrm>
            <a:off x="609600" y="1981200"/>
            <a:ext cx="10744200" cy="3970318"/>
          </a:xfrm>
          <a:prstGeom prst="rect">
            <a:avLst/>
          </a:prstGeom>
        </p:spPr>
        <p:txBody>
          <a:bodyPr wrap="square">
            <a:spAutoFit/>
          </a:bodyPr>
          <a:lstStyle/>
          <a:p>
            <a:pPr marL="342900" indent="-342900">
              <a:buFont typeface="+mj-lt"/>
              <a:buAutoNum type="arabicPeriod"/>
            </a:pPr>
            <a:r>
              <a:rPr lang="en-US" dirty="0"/>
              <a:t>How do the distributions of simulated samples of the same sample size compare to one another (think center, shape, and spread). These are the samples that you see in the middle histogram.</a:t>
            </a:r>
          </a:p>
          <a:p>
            <a:pPr marL="342900" indent="-342900">
              <a:buFont typeface="+mj-lt"/>
              <a:buAutoNum type="arabicPeriod"/>
            </a:pPr>
            <a:r>
              <a:rPr lang="en-US" dirty="0"/>
              <a:t>Describe the distributions of the sample means for samples of size 5, 10, 20, and 50. How do these distributions compare to one another, and to the population distribution?</a:t>
            </a:r>
          </a:p>
          <a:p>
            <a:pPr marL="342900" indent="-342900">
              <a:buFont typeface="+mj-lt"/>
              <a:buAutoNum type="arabicPeriod"/>
            </a:pPr>
            <a:r>
              <a:rPr lang="en-US" dirty="0"/>
              <a:t>What would you expect to happen to the distribution of the sample means if we changed the sample size again, to a larger number?</a:t>
            </a:r>
          </a:p>
          <a:p>
            <a:pPr marL="342900" indent="-342900">
              <a:buFont typeface="+mj-lt"/>
              <a:buAutoNum type="arabicPeriod"/>
            </a:pPr>
            <a:r>
              <a:rPr lang="en-US" dirty="0"/>
              <a:t>What is the pattern that you see?</a:t>
            </a:r>
          </a:p>
          <a:p>
            <a:pPr marL="342900" indent="-342900">
              <a:buFont typeface="+mj-lt"/>
              <a:buAutoNum type="arabicPeriod"/>
            </a:pPr>
            <a:r>
              <a:rPr lang="en-US" dirty="0"/>
              <a:t>Fore Shadowing for the next section: Do you think the same pattern would result if we took samples and made distributions of sampling statistics for other types of populations (not word lengths)? Try it with “Pennies” and “Change”. (Note, the "Variable" needs to be set in the "Show Sampling Options" section.) What do you see?</a:t>
            </a:r>
          </a:p>
          <a:p>
            <a:pPr marL="342900" indent="-342900">
              <a:buFont typeface="+mj-lt"/>
              <a:buAutoNum type="arabicPeriod"/>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spTree>
    <p:extLst>
      <p:ext uri="{BB962C8B-B14F-4D97-AF65-F5344CB8AC3E}">
        <p14:creationId xmlns:p14="http://schemas.microsoft.com/office/powerpoint/2010/main" val="3222581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Question 2</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15</a:t>
            </a:fld>
            <a:endParaRPr lang="en-US" altLang="en-US" dirty="0"/>
          </a:p>
        </p:txBody>
      </p:sp>
    </p:spTree>
    <p:extLst>
      <p:ext uri="{BB962C8B-B14F-4D97-AF65-F5344CB8AC3E}">
        <p14:creationId xmlns:p14="http://schemas.microsoft.com/office/powerpoint/2010/main" val="241119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81783" y="3429001"/>
                <a:ext cx="8628434" cy="1450757"/>
              </a:xfrm>
            </p:spPr>
            <p:txBody>
              <a:bodyPr/>
              <a:lstStyle/>
              <a:p>
                <a:pPr algn="ctr"/>
                <a:r>
                  <a:rPr lang="en-US" dirty="0"/>
                  <a:t>Question 3</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81783" y="3429001"/>
                <a:ext cx="8628434" cy="1450757"/>
              </a:xfrm>
              <a:blipFill>
                <a:blip r:embed="rId2"/>
                <a:stretch>
                  <a:fillRect t="-552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16</a:t>
            </a:fld>
            <a:endParaRPr lang="en-US" altLang="en-US" dirty="0"/>
          </a:p>
        </p:txBody>
      </p:sp>
    </p:spTree>
    <p:extLst>
      <p:ext uri="{BB962C8B-B14F-4D97-AF65-F5344CB8AC3E}">
        <p14:creationId xmlns:p14="http://schemas.microsoft.com/office/powerpoint/2010/main" val="24954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52400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Confidence Interval</a:t>
            </a:r>
            <a:endParaRPr lang="en-US" altLang="en-US" dirty="0"/>
          </a:p>
        </p:txBody>
      </p:sp>
      <p:sp>
        <p:nvSpPr>
          <p:cNvPr id="23555" name="Rectangle 3"/>
          <p:cNvSpPr>
            <a:spLocks noGrp="1" noChangeArrowheads="1"/>
          </p:cNvSpPr>
          <p:nvPr>
            <p:ph type="body" idx="1"/>
          </p:nvPr>
        </p:nvSpPr>
        <p:spPr bwMode="auto">
          <a:xfrm>
            <a:off x="1524000" y="3770314"/>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94113"/>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9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7947"/>
            <a:ext cx="4480637" cy="2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5957608" y="416845"/>
                <a:ext cx="5929592"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000" b="1" dirty="0"/>
                  <a:t>95% confidence interval for mean age</a:t>
                </a:r>
              </a:p>
              <a:p>
                <a:pPr algn="ctr">
                  <a:buNone/>
                </a:pPr>
                <a:r>
                  <a:rPr lang="en-US" altLang="en-US" sz="2400" b="1" dirty="0"/>
                  <a:t>Sample Ages: 25, 19, 37, 29, </a:t>
                </a:r>
                <a:r>
                  <a:rPr lang="en-US" altLang="en-US" sz="2000" b="1" dirty="0"/>
                  <a:t>40</a:t>
                </a:r>
                <a:r>
                  <a:rPr lang="en-US" altLang="en-US" sz="2400" b="1" dirty="0"/>
                  <a:t>, 28, 31</a:t>
                </a:r>
              </a:p>
              <a:p>
                <a:pPr algn="ctr">
                  <a:buNone/>
                </a:pPr>
                <a:r>
                  <a:rPr lang="en-US" altLang="en-US" sz="2400" b="1" dirty="0"/>
                  <a:t>Let’s say we do </a:t>
                </a:r>
                <a:r>
                  <a:rPr lang="en-US" altLang="en-US" sz="2400" b="1" dirty="0">
                    <a:solidFill>
                      <a:srgbClr val="FF0000"/>
                    </a:solidFill>
                  </a:rPr>
                  <a:t>NOT</a:t>
                </a:r>
                <a:r>
                  <a:rPr lang="en-US" altLang="en-US" sz="2400" b="1" dirty="0"/>
                  <a:t> know </a:t>
                </a:r>
                <a14:m>
                  <m:oMath xmlns:m="http://schemas.openxmlformats.org/officeDocument/2006/math">
                    <m:r>
                      <a:rPr lang="en-US" altLang="en-US" sz="2400" b="1" i="1">
                        <a:latin typeface="Cambria Math" panose="02040503050406030204" pitchFamily="18" charset="0"/>
                        <a:ea typeface="Cambria Math" panose="02040503050406030204" pitchFamily="18" charset="0"/>
                      </a:rPr>
                      <m:t>𝝈</m:t>
                    </m:r>
                  </m:oMath>
                </a14:m>
                <a:r>
                  <a:rPr lang="en-US" altLang="en-US" sz="2400" b="1" dirty="0"/>
                  <a:t> (population standard deviation). We must estimate it using </a:t>
                </a:r>
                <a:r>
                  <a:rPr lang="en-US" altLang="en-US" sz="2400" b="1" dirty="0">
                    <a:solidFill>
                      <a:srgbClr val="FF0000"/>
                    </a:solidFill>
                  </a:rPr>
                  <a:t>s</a:t>
                </a:r>
                <a:r>
                  <a:rPr lang="en-US" altLang="en-US" sz="2400" b="1" dirty="0"/>
                  <a:t> (</a:t>
                </a:r>
                <a:r>
                  <a:rPr lang="en-US" altLang="en-US" sz="2400" b="1" u="sng" dirty="0"/>
                  <a:t>sample</a:t>
                </a:r>
                <a:r>
                  <a:rPr lang="en-US" altLang="en-US" sz="24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5957608" y="416845"/>
                <a:ext cx="5929592" cy="2835275"/>
              </a:xfrm>
              <a:blipFill>
                <a:blip r:embed="rId3"/>
                <a:stretch>
                  <a:fillRect t="-893" r="-853"/>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s</a:t>
            </a:r>
            <a:r>
              <a:rPr lang="en-US" altLang="en-US" sz="2800" dirty="0">
                <a:solidFill>
                  <a:srgbClr val="FF0000"/>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t</a:t>
            </a:r>
            <a:r>
              <a:rPr lang="en-US" altLang="en-US" sz="2800" i="1" baseline="-25000" dirty="0">
                <a:solidFill>
                  <a:srgbClr val="FF0000"/>
                </a:solidFill>
                <a:latin typeface="Symbol" pitchFamily="18" charset="2"/>
              </a:rPr>
              <a:t></a:t>
            </a:r>
            <a:r>
              <a:rPr lang="en-US" altLang="en-US" sz="2800" baseline="-25000" dirty="0">
                <a:solidFill>
                  <a:srgbClr val="FF0000"/>
                </a:solidFill>
              </a:rPr>
              <a:t>/</a:t>
            </a:r>
            <a:r>
              <a:rPr lang="en-US" altLang="en-US" sz="2800" i="1" baseline="-25000" dirty="0">
                <a:solidFill>
                  <a:srgbClr val="FF0000"/>
                </a:solidFill>
              </a:rPr>
              <a:t>2, n-1</a:t>
            </a:r>
            <a:r>
              <a:rPr lang="en-US" altLang="en-US" sz="2800" dirty="0">
                <a:solidFill>
                  <a:srgbClr val="FF0000"/>
                </a:solidFill>
              </a:rPr>
              <a:t> = 2.447</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4024260"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t</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n-1  </a:t>
              </a:r>
              <a:r>
                <a:rPr lang="en-US" altLang="en-US" sz="3600" i="1" dirty="0">
                  <a:solidFill>
                    <a:schemeClr val="hlink"/>
                  </a:solidFill>
                </a:rPr>
                <a:t>s</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4930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6.55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+ 6.55 </a:t>
            </a:r>
          </a:p>
          <a:p>
            <a:pPr algn="ctr">
              <a:lnSpc>
                <a:spcPct val="90000"/>
              </a:lnSpc>
            </a:pPr>
            <a:r>
              <a:rPr lang="en-US" altLang="en-US" sz="3200" dirty="0"/>
              <a:t>23.31 &lt; </a:t>
            </a:r>
            <a:r>
              <a:rPr lang="en-US" altLang="en-US" sz="3200" i="1" dirty="0">
                <a:sym typeface="Symbol" pitchFamily="18" charset="2"/>
              </a:rPr>
              <a:t></a:t>
            </a:r>
            <a:r>
              <a:rPr lang="en-US" altLang="en-US" sz="3200" dirty="0">
                <a:sym typeface="Symbol" pitchFamily="18" charset="2"/>
              </a:rPr>
              <a:t> &lt; 36.41</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1558275"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yrs., 36.41 yrs.).</a:t>
            </a:r>
          </a:p>
        </p:txBody>
      </p:sp>
      <p:grpSp>
        <p:nvGrpSpPr>
          <p:cNvPr id="7" name="Group 27"/>
          <p:cNvGrpSpPr>
            <a:grpSpLocks/>
          </p:cNvGrpSpPr>
          <p:nvPr/>
        </p:nvGrpSpPr>
        <p:grpSpPr bwMode="auto">
          <a:xfrm>
            <a:off x="4222551"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a:t>
              </a:r>
              <a:endParaRPr lang="en-US" altLang="en-US" sz="3200" dirty="0"/>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0" name="TextBox 29"/>
          <p:cNvSpPr txBox="1"/>
          <p:nvPr/>
        </p:nvSpPr>
        <p:spPr>
          <a:xfrm>
            <a:off x="8899615" y="4324973"/>
            <a:ext cx="2406374" cy="1200329"/>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1898047" y="3385135"/>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a:solidFill>
                                <a:schemeClr val="accent2">
                                  <a:lumMod val="75000"/>
                                </a:schemeClr>
                              </a:solidFill>
                              <a:latin typeface="Cambria Math" panose="02040503050406030204" pitchFamily="18" charset="0"/>
                            </a:rPr>
                          </m:ctrlPr>
                        </m:accPr>
                        <m:e>
                          <m:r>
                            <a:rPr lang="en-US" sz="2400" b="1" i="1">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1093795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303214"/>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6019511" y="362303"/>
                <a:ext cx="5583236"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Let’s say 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a:t>
                </a:r>
                <a:r>
                  <a:rPr lang="en-US" altLang="en-US" sz="2000" b="1" u="sng" dirty="0"/>
                  <a:t>population</a:t>
                </a:r>
                <a:r>
                  <a:rPr lang="en-US" altLang="en-US" sz="20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6019511" y="362303"/>
                <a:ext cx="5583236" cy="2835275"/>
              </a:xfrm>
              <a:blipFill>
                <a:blip r:embed="rId3"/>
                <a:stretch>
                  <a:fillRect l="-2041" t="-2222" r="-680"/>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a:lnSpc>
                <a:spcPct val="90000"/>
              </a:lnSpc>
              <a:spcBef>
                <a:spcPct val="30000"/>
              </a:spcBef>
              <a:buClr>
                <a:schemeClr val="accent2"/>
              </a:buClr>
            </a:pPr>
            <a:r>
              <a:rPr lang="en-US" altLang="en-US" sz="2400" i="1" dirty="0">
                <a:solidFill>
                  <a:schemeClr val="tx2"/>
                </a:solidFill>
              </a:rPr>
              <a:t>σ</a:t>
            </a:r>
            <a:r>
              <a:rPr lang="en-US" altLang="en-US" sz="24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z</a:t>
            </a:r>
            <a:r>
              <a:rPr lang="en-US" altLang="en-US" sz="2400" i="1" baseline="-25000" dirty="0">
                <a:solidFill>
                  <a:schemeClr val="tx2"/>
                </a:solidFill>
                <a:latin typeface="Symbol" pitchFamily="18" charset="2"/>
              </a:rPr>
              <a:t></a:t>
            </a:r>
            <a:r>
              <a:rPr lang="en-US" altLang="en-US" sz="2400" baseline="-25000" dirty="0">
                <a:solidFill>
                  <a:schemeClr val="tx2"/>
                </a:solidFill>
              </a:rPr>
              <a:t>/</a:t>
            </a:r>
            <a:r>
              <a:rPr lang="en-US" altLang="en-US" sz="2400" i="1" baseline="-25000" dirty="0">
                <a:solidFill>
                  <a:schemeClr val="tx2"/>
                </a:solidFill>
              </a:rPr>
              <a:t>2</a:t>
            </a:r>
            <a:r>
              <a:rPr lang="en-US" altLang="en-US" sz="24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3805838"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z</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a:t>
              </a:r>
              <a:r>
                <a:rPr lang="en-US" altLang="en-US" sz="3600" i="1" dirty="0">
                  <a:solidFill>
                    <a:schemeClr val="hlink"/>
                  </a:solidFill>
                </a:rPr>
                <a:t>σ</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5004134"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5.24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+ 5.24 </a:t>
            </a:r>
          </a:p>
          <a:p>
            <a:pPr algn="ctr">
              <a:lnSpc>
                <a:spcPct val="90000"/>
              </a:lnSpc>
            </a:pPr>
            <a:r>
              <a:rPr lang="en-US" altLang="en-US" sz="3200" dirty="0"/>
              <a:t>24.62 &lt; </a:t>
            </a:r>
            <a:r>
              <a:rPr lang="en-US" altLang="en-US" sz="3200" i="1" dirty="0">
                <a:sym typeface="Symbol" pitchFamily="18" charset="2"/>
              </a:rPr>
              <a:t></a:t>
            </a:r>
            <a:r>
              <a:rPr lang="en-US" altLang="en-US" sz="3200" dirty="0">
                <a:sym typeface="Symbol" pitchFamily="18" charset="2"/>
              </a:rPr>
              <a:t> &lt; 35.10</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1587706" y="5437460"/>
            <a:ext cx="875743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7" name="Group 27"/>
          <p:cNvGrpSpPr>
            <a:grpSpLocks/>
          </p:cNvGrpSpPr>
          <p:nvPr/>
        </p:nvGrpSpPr>
        <p:grpSpPr bwMode="auto">
          <a:xfrm>
            <a:off x="4409206"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 </a:t>
              </a:r>
              <a:endParaRPr lang="en-US" altLang="en-US" sz="3200" dirty="0"/>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 name="TextBox 2"/>
          <p:cNvSpPr txBox="1"/>
          <p:nvPr/>
        </p:nvSpPr>
        <p:spPr>
          <a:xfrm>
            <a:off x="8862183" y="4214119"/>
            <a:ext cx="2343776" cy="1200329"/>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1898047" y="3385135"/>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a:solidFill>
                                <a:schemeClr val="accent2">
                                  <a:lumMod val="75000"/>
                                </a:schemeClr>
                              </a:solidFill>
                              <a:latin typeface="Cambria Math" panose="02040503050406030204" pitchFamily="18" charset="0"/>
                            </a:rPr>
                          </m:ctrlPr>
                        </m:accPr>
                        <m:e>
                          <m:r>
                            <a:rPr lang="en-US" sz="2400" b="1" i="1">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285290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Question 1: Quick Quiz Questions</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4206336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BEAC6-2594-DD4F-986D-56502CCDDFB0}"/>
              </a:ext>
            </a:extLst>
          </p:cNvPr>
          <p:cNvPicPr>
            <a:picLocks noChangeAspect="1"/>
          </p:cNvPicPr>
          <p:nvPr/>
        </p:nvPicPr>
        <p:blipFill>
          <a:blip r:embed="rId2"/>
          <a:stretch>
            <a:fillRect/>
          </a:stretch>
        </p:blipFill>
        <p:spPr>
          <a:xfrm>
            <a:off x="443634" y="888876"/>
            <a:ext cx="11437213" cy="685800"/>
          </a:xfrm>
          <a:prstGeom prst="rect">
            <a:avLst/>
          </a:prstGeom>
        </p:spPr>
      </p:pic>
      <p:sp>
        <p:nvSpPr>
          <p:cNvPr id="2" name="Title 1"/>
          <p:cNvSpPr>
            <a:spLocks noGrp="1"/>
          </p:cNvSpPr>
          <p:nvPr>
            <p:ph type="title"/>
          </p:nvPr>
        </p:nvSpPr>
        <p:spPr>
          <a:xfrm>
            <a:off x="1881929" y="256504"/>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1842837" y="1132337"/>
            <a:ext cx="2438400" cy="2438400"/>
          </a:xfrm>
          <a:prstGeom prst="rect">
            <a:avLst/>
          </a:prstGeom>
          <a:solidFill>
            <a:schemeClr val="bg1"/>
          </a:solidFill>
          <a:ln>
            <a:noFill/>
          </a:ln>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 </a:t>
            </a:r>
            <a:r>
              <a:rPr lang="en-US" altLang="en-US" sz="20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σ</a:t>
            </a:r>
            <a:r>
              <a:rPr lang="en-US" altLang="en-US" sz="20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z</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a:t>
            </a:r>
            <a:r>
              <a:rPr lang="en-US" altLang="en-US" sz="20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000" dirty="0">
              <a:solidFill>
                <a:schemeClr val="tx2"/>
              </a:solidFill>
            </a:endParaRPr>
          </a:p>
        </p:txBody>
      </p:sp>
      <p:grpSp>
        <p:nvGrpSpPr>
          <p:cNvPr id="5" name="Group 7"/>
          <p:cNvGrpSpPr>
            <a:grpSpLocks/>
          </p:cNvGrpSpPr>
          <p:nvPr/>
        </p:nvGrpSpPr>
        <p:grpSpPr bwMode="auto">
          <a:xfrm>
            <a:off x="4001838" y="826162"/>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200" i="1" dirty="0">
                  <a:solidFill>
                    <a:schemeClr val="hlink"/>
                  </a:solidFill>
                </a:rPr>
                <a:t>E</a:t>
              </a:r>
              <a:r>
                <a:rPr lang="en-US" altLang="en-US" sz="3600" i="1"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3200" i="1" dirty="0">
                  <a:solidFill>
                    <a:srgbClr val="FF0000"/>
                  </a:solidFill>
                </a:rPr>
                <a:t>z</a:t>
              </a:r>
              <a:r>
                <a:rPr lang="en-US" altLang="en-US" sz="2800" i="1" baseline="-25000" dirty="0">
                  <a:solidFill>
                    <a:srgbClr val="FF0000"/>
                  </a:solidFill>
                  <a:latin typeface="Symbol" pitchFamily="18" charset="2"/>
                </a:rPr>
                <a:t></a:t>
              </a:r>
              <a:r>
                <a:rPr lang="en-US" altLang="en-US" sz="2800" baseline="-25000" dirty="0">
                  <a:solidFill>
                    <a:srgbClr val="FF0000"/>
                  </a:solidFill>
                  <a:latin typeface="Symbol" pitchFamily="18" charset="2"/>
                </a:rPr>
                <a:t></a:t>
              </a:r>
              <a:r>
                <a:rPr lang="en-US" altLang="en-US" sz="2400" baseline="-25000" dirty="0">
                  <a:solidFill>
                    <a:srgbClr val="FF0000"/>
                  </a:solidFill>
                </a:rPr>
                <a:t>2  </a:t>
              </a:r>
              <a:r>
                <a:rPr lang="en-US" altLang="en-US" sz="3200" i="1" dirty="0">
                  <a:solidFill>
                    <a:schemeClr val="hlink"/>
                  </a:solidFill>
                </a:rPr>
                <a:t>σ</a:t>
              </a:r>
              <a:r>
                <a:rPr lang="en-US" altLang="en-US" sz="3600"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2000" dirty="0"/>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i="1" dirty="0">
                    <a:solidFill>
                      <a:schemeClr val="hlink"/>
                    </a:solidFill>
                  </a:rPr>
                  <a:t>n</a:t>
                </a:r>
                <a:endParaRPr lang="en-US" altLang="en-US" sz="2000" dirty="0"/>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dirty="0"/>
                  <a:t>7</a:t>
                </a:r>
              </a:p>
            </p:txBody>
          </p:sp>
        </p:grpSp>
      </p:grpSp>
      <p:sp>
        <p:nvSpPr>
          <p:cNvPr id="23" name="Rectangle 25"/>
          <p:cNvSpPr>
            <a:spLocks noChangeArrowheads="1"/>
          </p:cNvSpPr>
          <p:nvPr/>
        </p:nvSpPr>
        <p:spPr bwMode="auto">
          <a:xfrm>
            <a:off x="3341356" y="261505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800" dirty="0"/>
              <a:t>29.86 – 5.24  &lt; </a:t>
            </a:r>
            <a:r>
              <a:rPr lang="en-US" altLang="en-US" sz="2000" i="1" dirty="0">
                <a:latin typeface="Times New Roman" pitchFamily="18" charset="0"/>
              </a:rPr>
              <a:t>µ</a:t>
            </a:r>
            <a:r>
              <a:rPr lang="en-US" altLang="en-US" sz="1800" dirty="0"/>
              <a:t> &lt;</a:t>
            </a:r>
            <a:r>
              <a:rPr lang="en-US" altLang="en-US" sz="3600" dirty="0">
                <a:solidFill>
                  <a:schemeClr val="tx2"/>
                </a:solidFill>
              </a:rPr>
              <a:t> </a:t>
            </a:r>
            <a:r>
              <a:rPr lang="en-US" altLang="en-US" sz="1800" dirty="0"/>
              <a:t>29.86</a:t>
            </a:r>
            <a:r>
              <a:rPr lang="en-US" altLang="en-US" sz="1800" dirty="0">
                <a:solidFill>
                  <a:schemeClr val="tx2"/>
                </a:solidFill>
              </a:rPr>
              <a:t> </a:t>
            </a:r>
            <a:r>
              <a:rPr lang="en-US" altLang="en-US" sz="1800" dirty="0"/>
              <a:t>+ 5.24 </a:t>
            </a:r>
          </a:p>
          <a:p>
            <a:pPr algn="ctr">
              <a:lnSpc>
                <a:spcPct val="90000"/>
              </a:lnSpc>
            </a:pPr>
            <a:r>
              <a:rPr lang="en-US" altLang="en-US" sz="2800" dirty="0">
                <a:solidFill>
                  <a:srgbClr val="FF0000"/>
                </a:solidFill>
              </a:rPr>
              <a:t>24.62</a:t>
            </a:r>
            <a:r>
              <a:rPr lang="en-US" altLang="en-US" sz="2800" dirty="0"/>
              <a:t> &lt; </a:t>
            </a:r>
            <a:r>
              <a:rPr lang="en-US" altLang="en-US" sz="2800" i="1" dirty="0">
                <a:sym typeface="Symbol" pitchFamily="18" charset="2"/>
              </a:rPr>
              <a:t></a:t>
            </a:r>
            <a:r>
              <a:rPr lang="en-US" altLang="en-US" sz="2800" dirty="0">
                <a:sym typeface="Symbol" pitchFamily="18" charset="2"/>
              </a:rPr>
              <a:t> &lt; </a:t>
            </a:r>
            <a:r>
              <a:rPr lang="en-US" altLang="en-US" sz="2800" dirty="0">
                <a:solidFill>
                  <a:srgbClr val="FF0000"/>
                </a:solidFill>
                <a:sym typeface="Symbol" pitchFamily="18" charset="2"/>
              </a:rPr>
              <a:t>35.10</a:t>
            </a:r>
          </a:p>
          <a:p>
            <a:pPr algn="ctr">
              <a:lnSpc>
                <a:spcPct val="90000"/>
              </a:lnSpc>
            </a:pPr>
            <a:endParaRPr lang="en-US" altLang="en-US" sz="2800" dirty="0">
              <a:sym typeface="Symbol" pitchFamily="18" charset="2"/>
            </a:endParaRPr>
          </a:p>
        </p:txBody>
      </p:sp>
      <p:sp>
        <p:nvSpPr>
          <p:cNvPr id="24" name="Rectangle 26"/>
          <p:cNvSpPr>
            <a:spLocks noChangeArrowheads="1"/>
          </p:cNvSpPr>
          <p:nvPr/>
        </p:nvSpPr>
        <p:spPr bwMode="auto">
          <a:xfrm>
            <a:off x="6831874" y="2007214"/>
            <a:ext cx="3653632" cy="1474763"/>
          </a:xfrm>
          <a:prstGeom prst="rect">
            <a:avLst/>
          </a:prstGeom>
          <a:solidFill>
            <a:schemeClr val="bg1"/>
          </a:solidFill>
          <a:ln>
            <a:noFill/>
          </a:ln>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25" name="Group 27"/>
          <p:cNvGrpSpPr>
            <a:grpSpLocks/>
          </p:cNvGrpSpPr>
          <p:nvPr/>
        </p:nvGrpSpPr>
        <p:grpSpPr bwMode="auto">
          <a:xfrm>
            <a:off x="3691599" y="2032723"/>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r>
                <a:rPr lang="en-US" altLang="en-US" sz="2800" dirty="0">
                  <a:solidFill>
                    <a:schemeClr val="hlink"/>
                  </a:solidFill>
                </a:rPr>
                <a:t> &lt; </a:t>
              </a:r>
              <a:r>
                <a:rPr lang="en-US" altLang="en-US" sz="2800" i="1" dirty="0">
                  <a:solidFill>
                    <a:schemeClr val="hlink"/>
                  </a:solidFill>
                </a:rPr>
                <a:t>µ</a:t>
              </a:r>
              <a:r>
                <a:rPr lang="en-US" altLang="en-US" sz="2800" dirty="0">
                  <a:solidFill>
                    <a:schemeClr val="hlink"/>
                  </a:solidFill>
                </a:rPr>
                <a:t> &lt; </a:t>
              </a: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endParaRPr lang="en-US" altLang="en-US" sz="2800" dirty="0"/>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29" name="Line 31"/>
          <p:cNvSpPr>
            <a:spLocks noChangeShapeType="1"/>
          </p:cNvSpPr>
          <p:nvPr/>
        </p:nvSpPr>
        <p:spPr bwMode="auto">
          <a:xfrm>
            <a:off x="1712663" y="877687"/>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800" dirty="0"/>
          </a:p>
        </p:txBody>
      </p:sp>
      <p:sp>
        <p:nvSpPr>
          <p:cNvPr id="31" name="Rectangle 6"/>
          <p:cNvSpPr>
            <a:spLocks noChangeArrowheads="1"/>
          </p:cNvSpPr>
          <p:nvPr/>
        </p:nvSpPr>
        <p:spPr bwMode="auto">
          <a:xfrm>
            <a:off x="1768542" y="4494376"/>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18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s</a:t>
            </a:r>
            <a:r>
              <a:rPr lang="en-US" altLang="en-US" sz="1800" dirty="0">
                <a:solidFill>
                  <a:schemeClr val="tx2"/>
                </a:solidFill>
              </a:rPr>
              <a:t> =   7.08</a:t>
            </a:r>
          </a:p>
          <a:p>
            <a:pPr eaLnBrk="1" hangingPunct="1">
              <a:lnSpc>
                <a:spcPct val="90000"/>
              </a:lnSpc>
              <a:spcBef>
                <a:spcPct val="122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a:t>
            </a:r>
            <a:r>
              <a:rPr lang="en-US" altLang="en-US" sz="1800" i="1" dirty="0">
                <a:solidFill>
                  <a:schemeClr val="tx2"/>
                </a:solidFill>
              </a:rPr>
              <a:t>2</a:t>
            </a:r>
            <a:r>
              <a:rPr lang="en-US" altLang="en-US" sz="18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t</a:t>
            </a:r>
            <a:r>
              <a:rPr lang="en-US" altLang="en-US" sz="1800" i="1" baseline="-25000" dirty="0">
                <a:solidFill>
                  <a:schemeClr val="tx2"/>
                </a:solidFill>
                <a:latin typeface="Symbol" pitchFamily="18" charset="2"/>
              </a:rPr>
              <a:t></a:t>
            </a:r>
            <a:r>
              <a:rPr lang="en-US" altLang="en-US" sz="1800" baseline="-25000" dirty="0">
                <a:solidFill>
                  <a:schemeClr val="tx2"/>
                </a:solidFill>
              </a:rPr>
              <a:t>/</a:t>
            </a:r>
            <a:r>
              <a:rPr lang="en-US" altLang="en-US" sz="1800" i="1" baseline="-25000" dirty="0">
                <a:solidFill>
                  <a:schemeClr val="tx2"/>
                </a:solidFill>
              </a:rPr>
              <a:t>2, n-1</a:t>
            </a:r>
            <a:r>
              <a:rPr lang="en-US" altLang="en-US" sz="1800" dirty="0">
                <a:solidFill>
                  <a:schemeClr val="tx2"/>
                </a:solidFill>
              </a:rPr>
              <a:t> = 2.447</a:t>
            </a:r>
          </a:p>
          <a:p>
            <a:pPr eaLnBrk="1" hangingPunct="1">
              <a:lnSpc>
                <a:spcPct val="90000"/>
              </a:lnSpc>
              <a:spcBef>
                <a:spcPct val="30000"/>
              </a:spcBef>
              <a:buClr>
                <a:schemeClr val="accent2"/>
              </a:buClr>
              <a:buFont typeface="Wingdings" pitchFamily="2" charset="2"/>
              <a:buNone/>
            </a:pPr>
            <a:endParaRPr lang="en-US" altLang="en-US" sz="1800" dirty="0">
              <a:solidFill>
                <a:schemeClr val="tx2"/>
              </a:solidFill>
            </a:endParaRPr>
          </a:p>
        </p:txBody>
      </p:sp>
      <p:grpSp>
        <p:nvGrpSpPr>
          <p:cNvPr id="32" name="Group 7"/>
          <p:cNvGrpSpPr>
            <a:grpSpLocks/>
          </p:cNvGrpSpPr>
          <p:nvPr/>
        </p:nvGrpSpPr>
        <p:grpSpPr bwMode="auto">
          <a:xfrm>
            <a:off x="3805237" y="4203650"/>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800" i="1" dirty="0">
                  <a:solidFill>
                    <a:schemeClr val="hlink"/>
                  </a:solidFill>
                </a:rPr>
                <a:t>E</a:t>
              </a:r>
              <a:r>
                <a:rPr lang="en-US" altLang="en-US" sz="3200" i="1"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2800" i="1" dirty="0">
                  <a:solidFill>
                    <a:srgbClr val="00B0F0"/>
                  </a:solidFill>
                </a:rPr>
                <a:t>t</a:t>
              </a:r>
              <a:r>
                <a:rPr lang="en-US" altLang="en-US" sz="2400" i="1" baseline="-25000" dirty="0">
                  <a:solidFill>
                    <a:srgbClr val="00B0F0"/>
                  </a:solidFill>
                  <a:latin typeface="Symbol" pitchFamily="18" charset="2"/>
                </a:rPr>
                <a:t></a:t>
              </a:r>
              <a:r>
                <a:rPr lang="en-US" altLang="en-US" sz="2400" baseline="-25000" dirty="0">
                  <a:solidFill>
                    <a:srgbClr val="00B0F0"/>
                  </a:solidFill>
                  <a:latin typeface="Symbol" pitchFamily="18" charset="2"/>
                </a:rPr>
                <a:t></a:t>
              </a:r>
              <a:r>
                <a:rPr lang="en-US" altLang="en-US" sz="2000" baseline="-25000" dirty="0">
                  <a:solidFill>
                    <a:srgbClr val="00B0F0"/>
                  </a:solidFill>
                </a:rPr>
                <a:t>2, n-1  </a:t>
              </a:r>
              <a:r>
                <a:rPr lang="en-US" altLang="en-US" sz="2800" i="1" dirty="0">
                  <a:solidFill>
                    <a:schemeClr val="hlink"/>
                  </a:solidFill>
                </a:rPr>
                <a:t>s</a:t>
              </a:r>
              <a:r>
                <a:rPr lang="en-US" altLang="en-US" sz="3200"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1800" dirty="0"/>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i="1" dirty="0">
                    <a:solidFill>
                      <a:schemeClr val="hlink"/>
                    </a:solidFill>
                  </a:rPr>
                  <a:t>n</a:t>
                </a:r>
                <a:endParaRPr lang="en-US" altLang="en-US" sz="1800" dirty="0"/>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dirty="0"/>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grpSp>
      <p:sp>
        <p:nvSpPr>
          <p:cNvPr id="50" name="Rectangle 25"/>
          <p:cNvSpPr>
            <a:spLocks noChangeArrowheads="1"/>
          </p:cNvSpPr>
          <p:nvPr/>
        </p:nvSpPr>
        <p:spPr bwMode="auto">
          <a:xfrm>
            <a:off x="3201590" y="5736436"/>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6.55  &lt; </a:t>
            </a:r>
            <a:r>
              <a:rPr lang="en-US" altLang="en-US" sz="1800" i="1" dirty="0">
                <a:latin typeface="Times New Roman" pitchFamily="18" charset="0"/>
              </a:rPr>
              <a:t>µ</a:t>
            </a:r>
            <a:r>
              <a:rPr lang="en-US" altLang="en-US" sz="1600" dirty="0"/>
              <a:t> &lt;</a:t>
            </a:r>
            <a:r>
              <a:rPr lang="en-US" altLang="en-US" sz="3200" dirty="0">
                <a:solidFill>
                  <a:schemeClr val="tx2"/>
                </a:solidFill>
              </a:rPr>
              <a:t> </a:t>
            </a:r>
            <a:r>
              <a:rPr lang="en-US" altLang="en-US" sz="1600" dirty="0"/>
              <a:t>29.86</a:t>
            </a:r>
            <a:r>
              <a:rPr lang="en-US" altLang="en-US" sz="1600" dirty="0">
                <a:solidFill>
                  <a:schemeClr val="tx2"/>
                </a:solidFill>
              </a:rPr>
              <a:t> </a:t>
            </a:r>
            <a:r>
              <a:rPr lang="en-US" altLang="en-US" sz="1600" dirty="0"/>
              <a:t>+ 6.55 </a:t>
            </a:r>
          </a:p>
          <a:p>
            <a:pPr algn="ctr">
              <a:lnSpc>
                <a:spcPct val="90000"/>
              </a:lnSpc>
            </a:pPr>
            <a:r>
              <a:rPr lang="en-US" altLang="en-US" sz="2400" dirty="0">
                <a:solidFill>
                  <a:srgbClr val="00B0F0"/>
                </a:solidFill>
              </a:rPr>
              <a:t>23.31</a:t>
            </a:r>
            <a:r>
              <a:rPr lang="en-US" altLang="en-US" sz="2400" dirty="0"/>
              <a:t> &lt; </a:t>
            </a:r>
            <a:r>
              <a:rPr lang="en-US" altLang="en-US" sz="2400" i="1" dirty="0">
                <a:sym typeface="Symbol" pitchFamily="18" charset="2"/>
              </a:rPr>
              <a:t></a:t>
            </a:r>
            <a:r>
              <a:rPr lang="en-US" altLang="en-US" sz="2400" dirty="0">
                <a:sym typeface="Symbol" pitchFamily="18" charset="2"/>
              </a:rPr>
              <a:t> &lt; </a:t>
            </a:r>
            <a:r>
              <a:rPr lang="en-US" altLang="en-US" sz="2400" dirty="0">
                <a:solidFill>
                  <a:srgbClr val="00B0F0"/>
                </a:solidFill>
                <a:sym typeface="Symbol" pitchFamily="18" charset="2"/>
              </a:rPr>
              <a:t>36.41</a:t>
            </a:r>
          </a:p>
          <a:p>
            <a:pPr algn="ctr">
              <a:lnSpc>
                <a:spcPct val="90000"/>
              </a:lnSpc>
            </a:pPr>
            <a:endParaRPr lang="en-US" altLang="en-US" sz="2400" dirty="0">
              <a:sym typeface="Symbol" pitchFamily="18" charset="2"/>
            </a:endParaRPr>
          </a:p>
        </p:txBody>
      </p:sp>
      <p:sp>
        <p:nvSpPr>
          <p:cNvPr id="51" name="Rectangle 26"/>
          <p:cNvSpPr>
            <a:spLocks noChangeArrowheads="1"/>
          </p:cNvSpPr>
          <p:nvPr/>
        </p:nvSpPr>
        <p:spPr bwMode="auto">
          <a:xfrm>
            <a:off x="6381750" y="5332917"/>
            <a:ext cx="4332523"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3292226" y="5277141"/>
                <a:ext cx="2760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FF9900"/>
                              </a:solidFill>
                              <a:latin typeface="Cambria Math" panose="02040503050406030204" pitchFamily="18" charset="0"/>
                            </a:rPr>
                          </m:ctrlPr>
                        </m:accPr>
                        <m:e>
                          <m:r>
                            <a:rPr lang="en-US" sz="2400" b="1" i="1">
                              <a:solidFill>
                                <a:srgbClr val="FF9900"/>
                              </a:solidFill>
                              <a:latin typeface="Cambria Math"/>
                            </a:rPr>
                            <m:t>𝒙</m:t>
                          </m:r>
                        </m:e>
                      </m:acc>
                      <m:r>
                        <a:rPr lang="en-US" sz="2400" b="1" i="1">
                          <a:solidFill>
                            <a:srgbClr val="FF9900"/>
                          </a:solidFill>
                          <a:latin typeface="Cambria Math"/>
                        </a:rPr>
                        <m:t>−</m:t>
                      </m:r>
                      <m:r>
                        <a:rPr lang="en-US" sz="2400" b="1" i="1">
                          <a:solidFill>
                            <a:srgbClr val="FF9900"/>
                          </a:solidFill>
                          <a:latin typeface="Cambria Math"/>
                        </a:rPr>
                        <m:t>𝑬</m:t>
                      </m:r>
                      <m:r>
                        <a:rPr lang="en-US" sz="2400" b="1" i="1">
                          <a:solidFill>
                            <a:srgbClr val="FF9900"/>
                          </a:solidFill>
                          <a:latin typeface="Cambria Math"/>
                        </a:rPr>
                        <m:t>&lt;</m:t>
                      </m:r>
                      <m:r>
                        <a:rPr lang="en-US" sz="2400" b="1" i="1">
                          <a:solidFill>
                            <a:srgbClr val="FF9900"/>
                          </a:solidFill>
                          <a:latin typeface="Cambria Math"/>
                          <a:ea typeface="Cambria Math"/>
                        </a:rPr>
                        <m:t>𝝁</m:t>
                      </m:r>
                      <m:r>
                        <a:rPr lang="en-US" sz="2400" b="1" i="1">
                          <a:solidFill>
                            <a:srgbClr val="FF9900"/>
                          </a:solidFill>
                          <a:latin typeface="Cambria Math"/>
                          <a:ea typeface="Cambria Math"/>
                        </a:rPr>
                        <m:t>&lt;</m:t>
                      </m:r>
                      <m:acc>
                        <m:accPr>
                          <m:chr m:val="̅"/>
                          <m:ctrlPr>
                            <a:rPr lang="en-US" sz="2400" b="1" i="1">
                              <a:solidFill>
                                <a:srgbClr val="FF9900"/>
                              </a:solidFill>
                              <a:latin typeface="Cambria Math" panose="02040503050406030204" pitchFamily="18" charset="0"/>
                              <a:ea typeface="Cambria Math"/>
                            </a:rPr>
                          </m:ctrlPr>
                        </m:accPr>
                        <m:e>
                          <m:r>
                            <a:rPr lang="en-US" sz="2400" b="1" i="1">
                              <a:solidFill>
                                <a:srgbClr val="FF9900"/>
                              </a:solidFill>
                              <a:latin typeface="Cambria Math"/>
                              <a:ea typeface="Cambria Math"/>
                            </a:rPr>
                            <m:t>𝒙</m:t>
                          </m:r>
                        </m:e>
                      </m:acc>
                      <m:r>
                        <a:rPr lang="en-US" sz="2400" b="1" i="1">
                          <a:solidFill>
                            <a:srgbClr val="FF9900"/>
                          </a:solidFill>
                          <a:latin typeface="Cambria Math"/>
                        </a:rPr>
                        <m:t>+</m:t>
                      </m:r>
                      <m:r>
                        <a:rPr lang="en-US" sz="2400" b="1" i="1">
                          <a:solidFill>
                            <a:srgbClr val="FF9900"/>
                          </a:solidFill>
                          <a:latin typeface="Cambria Math"/>
                        </a:rPr>
                        <m:t>𝑬</m:t>
                      </m:r>
                    </m:oMath>
                  </m:oMathPara>
                </a14:m>
                <a:endParaRPr lang="en-US" dirty="0">
                  <a:solidFill>
                    <a:srgbClr val="FF99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292226" y="5277141"/>
                <a:ext cx="2760691" cy="461665"/>
              </a:xfrm>
              <a:prstGeom prst="rect">
                <a:avLst/>
              </a:prstGeom>
              <a:blipFill>
                <a:blip r:embed="rId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92278" y="1447114"/>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a:solidFill>
                                <a:schemeClr val="accent2">
                                  <a:lumMod val="75000"/>
                                </a:schemeClr>
                              </a:solidFill>
                              <a:latin typeface="Cambria Math" panose="02040503050406030204" pitchFamily="18" charset="0"/>
                            </a:rPr>
                          </m:ctrlPr>
                        </m:accPr>
                        <m:e>
                          <m:r>
                            <a:rPr lang="en-US" sz="2400" b="1" i="1">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892278" y="1447114"/>
                <a:ext cx="262892" cy="369332"/>
              </a:xfrm>
              <a:prstGeom prst="rect">
                <a:avLst/>
              </a:prstGeom>
              <a:blipFill>
                <a:blip r:embed="rId4"/>
                <a:stretch>
                  <a:fillRect l="-13636"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842837" y="4762160"/>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a:solidFill>
                                <a:schemeClr val="accent2">
                                  <a:lumMod val="75000"/>
                                </a:schemeClr>
                              </a:solidFill>
                              <a:latin typeface="Cambria Math" panose="02040503050406030204" pitchFamily="18" charset="0"/>
                            </a:rPr>
                          </m:ctrlPr>
                        </m:accPr>
                        <m:e>
                          <m:r>
                            <a:rPr lang="en-US" sz="2400" b="1" i="1">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42837" y="4762160"/>
                <a:ext cx="262892" cy="369332"/>
              </a:xfrm>
              <a:prstGeom prst="rect">
                <a:avLst/>
              </a:prstGeom>
              <a:blipFill>
                <a:blip r:embed="rId5"/>
                <a:stretch>
                  <a:fillRect l="-9091" r="-13636"/>
                </a:stretch>
              </a:blipFill>
            </p:spPr>
            <p:txBody>
              <a:bodyPr/>
              <a:lstStyle/>
              <a:p>
                <a:r>
                  <a:rPr lang="en-US">
                    <a:noFill/>
                  </a:rPr>
                  <a:t> </a:t>
                </a:r>
              </a:p>
            </p:txBody>
          </p:sp>
        </mc:Fallback>
      </mc:AlternateContent>
      <p:grpSp>
        <p:nvGrpSpPr>
          <p:cNvPr id="54" name="Group 53"/>
          <p:cNvGrpSpPr/>
          <p:nvPr/>
        </p:nvGrpSpPr>
        <p:grpSpPr>
          <a:xfrm>
            <a:off x="2738438" y="361135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dirty="0"/>
            </a:p>
          </p:txBody>
        </p:sp>
        <p:sp>
          <p:nvSpPr>
            <p:cNvPr id="58" name="TextBox 14"/>
            <p:cNvSpPr txBox="1"/>
            <p:nvPr/>
          </p:nvSpPr>
          <p:spPr>
            <a:xfrm>
              <a:off x="461962" y="390525"/>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23.31</a:t>
              </a:r>
            </a:p>
          </p:txBody>
        </p:sp>
        <p:sp>
          <p:nvSpPr>
            <p:cNvPr id="60" name="TextBox 15"/>
            <p:cNvSpPr txBox="1"/>
            <p:nvPr/>
          </p:nvSpPr>
          <p:spPr>
            <a:xfrm>
              <a:off x="5591175"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dirty="0"/>
            </a:p>
          </p:txBody>
        </p:sp>
        <p:sp>
          <p:nvSpPr>
            <p:cNvPr id="62" name="TextBox 17"/>
            <p:cNvSpPr txBox="1"/>
            <p:nvPr/>
          </p:nvSpPr>
          <p:spPr>
            <a:xfrm>
              <a:off x="1066800" y="381000"/>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24.62</a:t>
              </a:r>
            </a:p>
          </p:txBody>
        </p:sp>
        <p:sp>
          <p:nvSpPr>
            <p:cNvPr id="63" name="TextBox 18"/>
            <p:cNvSpPr txBox="1"/>
            <p:nvPr/>
          </p:nvSpPr>
          <p:spPr>
            <a:xfrm>
              <a:off x="4941638"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35.10</a:t>
              </a:r>
            </a:p>
          </p:txBody>
        </p:sp>
      </p:grpSp>
    </p:spTree>
    <p:extLst>
      <p:ext uri="{BB962C8B-B14F-4D97-AF65-F5344CB8AC3E}">
        <p14:creationId xmlns:p14="http://schemas.microsoft.com/office/powerpoint/2010/main" val="9520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926E-F7FE-2343-AEF4-C5307868D524}"/>
              </a:ext>
            </a:extLst>
          </p:cNvPr>
          <p:cNvSpPr>
            <a:spLocks noGrp="1"/>
          </p:cNvSpPr>
          <p:nvPr>
            <p:ph type="title"/>
          </p:nvPr>
        </p:nvSpPr>
        <p:spPr/>
        <p:txBody>
          <a:bodyPr/>
          <a:lstStyle/>
          <a:p>
            <a:r>
              <a:rPr lang="en-US" dirty="0"/>
              <a:t>Show in SAS and R</a:t>
            </a:r>
          </a:p>
        </p:txBody>
      </p:sp>
      <p:sp>
        <p:nvSpPr>
          <p:cNvPr id="3" name="Content Placeholder 2">
            <a:extLst>
              <a:ext uri="{FF2B5EF4-FFF2-40B4-BE49-F238E27FC236}">
                <a16:creationId xmlns:a16="http://schemas.microsoft.com/office/drawing/2014/main" id="{DA6A9F9A-54CF-4744-BB06-CBE0CC2D3FE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A60F01-7417-C946-B4B0-56ABE2C98297}"/>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21</a:t>
            </a:fld>
            <a:endParaRPr lang="en-US" altLang="en-US" dirty="0"/>
          </a:p>
        </p:txBody>
      </p:sp>
    </p:spTree>
    <p:extLst>
      <p:ext uri="{BB962C8B-B14F-4D97-AF65-F5344CB8AC3E}">
        <p14:creationId xmlns:p14="http://schemas.microsoft.com/office/powerpoint/2010/main" val="110348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Question 3</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22</a:t>
            </a:fld>
            <a:endParaRPr lang="en-US" altLang="en-US" dirty="0"/>
          </a:p>
        </p:txBody>
      </p:sp>
    </p:spTree>
    <p:extLst>
      <p:ext uri="{BB962C8B-B14F-4D97-AF65-F5344CB8AC3E}">
        <p14:creationId xmlns:p14="http://schemas.microsoft.com/office/powerpoint/2010/main" val="4284431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256006" y="2241867"/>
                <a:ext cx="7543800" cy="1450757"/>
              </a:xfrm>
            </p:spPr>
            <p:txBody>
              <a:bodyPr/>
              <a:lstStyle/>
              <a:p>
                <a:pPr algn="ctr"/>
                <a:r>
                  <a:rPr lang="en-US" dirty="0"/>
                  <a:t>Question 4</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1 hour)</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256006" y="2241867"/>
                <a:ext cx="7543800" cy="1450757"/>
              </a:xfrm>
              <a:blipFill>
                <a:blip r:embed="rId2"/>
                <a:stretch>
                  <a:fillRect t="-7826" b="-20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23</a:t>
            </a:fld>
            <a:endParaRPr lang="en-US" altLang="en-US" dirty="0"/>
          </a:p>
        </p:txBody>
      </p:sp>
    </p:spTree>
    <p:extLst>
      <p:ext uri="{BB962C8B-B14F-4D97-AF65-F5344CB8AC3E}">
        <p14:creationId xmlns:p14="http://schemas.microsoft.com/office/powerpoint/2010/main" val="87497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12039600" cy="1143000"/>
          </a:xfrm>
        </p:spPr>
        <p:txBody>
          <a:bodyPr/>
          <a:lstStyle/>
          <a:p>
            <a:r>
              <a:rPr lang="en-US" dirty="0"/>
              <a:t>1 Sample Hypothesis Testing: The 6 Steps</a:t>
            </a:r>
          </a:p>
        </p:txBody>
      </p:sp>
      <p:sp>
        <p:nvSpPr>
          <p:cNvPr id="3" name="Content Placeholder 2"/>
          <p:cNvSpPr>
            <a:spLocks noGrp="1"/>
          </p:cNvSpPr>
          <p:nvPr>
            <p:ph idx="1"/>
          </p:nvPr>
        </p:nvSpPr>
        <p:spPr>
          <a:xfrm>
            <a:off x="381000" y="1676400"/>
            <a:ext cx="11430000"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24</a:t>
            </a:fld>
            <a:endParaRPr lang="en-US" altLang="en-US" dirty="0"/>
          </a:p>
        </p:txBody>
      </p:sp>
    </p:spTree>
    <p:extLst>
      <p:ext uri="{BB962C8B-B14F-4D97-AF65-F5344CB8AC3E}">
        <p14:creationId xmlns:p14="http://schemas.microsoft.com/office/powerpoint/2010/main" val="16645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981201"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28600" y="3741130"/>
            <a:ext cx="11811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1800" dirty="0"/>
              <a:t>	</a:t>
            </a:r>
            <a:r>
              <a:rPr lang="en-US" altLang="en-US" sz="24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64929"/>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041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225" y="465822"/>
            <a:ext cx="95391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309656"/>
                <a:ext cx="8458200" cy="369332"/>
              </a:xfrm>
              <a:prstGeom prst="rect">
                <a:avLst/>
              </a:prstGeom>
              <a:noFill/>
            </p:spPr>
            <p:txBody>
              <a:bodyPr wrap="square" rtlCol="0">
                <a:spAutoFit/>
              </a:bodyPr>
              <a:lstStyle/>
              <a:p>
                <a:r>
                  <a:rPr lang="en-US" dirty="0"/>
                  <a:t>We would like to test the claim that the population mean is d</a:t>
                </a:r>
                <a14:m>
                  <m:oMath xmlns:m="http://schemas.openxmlformats.org/officeDocument/2006/math">
                    <m:r>
                      <m:rPr>
                        <m:sty m:val="p"/>
                      </m:rPr>
                      <a:rPr lang="en-US">
                        <a:latin typeface="Cambria Math" panose="02040503050406030204" pitchFamily="18" charset="0"/>
                      </a:rPr>
                      <m:t>ifferent</m:t>
                    </m:r>
                    <m:r>
                      <a:rPr lang="en-US">
                        <a:latin typeface="Cambria Math" panose="02040503050406030204" pitchFamily="18" charset="0"/>
                      </a:rPr>
                      <m:t> </m:t>
                    </m:r>
                    <m:r>
                      <m:rPr>
                        <m:sty m:val="p"/>
                      </m:rPr>
                      <a:rPr lang="en-US">
                        <a:latin typeface="Cambria Math" panose="02040503050406030204" pitchFamily="18" charset="0"/>
                      </a:rPr>
                      <m:t>than</m:t>
                    </m:r>
                    <m:r>
                      <a:rPr lang="en-US">
                        <a:latin typeface="Cambria Math" panose="02040503050406030204" pitchFamily="18" charset="0"/>
                      </a:rPr>
                      <m:t> 21</m:t>
                    </m:r>
                    <m:r>
                      <a:rPr lang="en-US" i="1">
                        <a:latin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41714" y="1309656"/>
                <a:ext cx="8458200" cy="369332"/>
              </a:xfrm>
              <a:prstGeom prst="rect">
                <a:avLst/>
              </a:prstGeom>
              <a:blipFill>
                <a:blip r:embed="rId2"/>
                <a:stretch>
                  <a:fillRect l="-750" t="-10345" b="-31034"/>
                </a:stretch>
              </a:blipFill>
            </p:spPr>
            <p:txBody>
              <a:bodyPr/>
              <a:lstStyle/>
              <a:p>
                <a:r>
                  <a:rPr lang="en-US">
                    <a:noFill/>
                  </a:rPr>
                  <a:t> </a:t>
                </a:r>
              </a:p>
            </p:txBody>
          </p:sp>
        </mc:Fallback>
      </mc:AlternateContent>
      <p:sp>
        <p:nvSpPr>
          <p:cNvPr id="5" name="TextBox 4"/>
          <p:cNvSpPr txBox="1"/>
          <p:nvPr/>
        </p:nvSpPr>
        <p:spPr>
          <a:xfrm>
            <a:off x="1790700" y="1818213"/>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xmlns:a14="http://schemas.microsoft.com/office/drawing/2010/main">
        <mc:Choice Requires="a14">
          <p:sp>
            <p:nvSpPr>
              <p:cNvPr id="8" name="TextBox 7"/>
              <p:cNvSpPr txBox="1"/>
              <p:nvPr/>
            </p:nvSpPr>
            <p:spPr>
              <a:xfrm>
                <a:off x="4536088" y="3274288"/>
                <a:ext cx="2695803" cy="1384995"/>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a:latin typeface="Cambria Math"/>
                      </a:rPr>
                      <m:t>µ</m:t>
                    </m:r>
                    <m:r>
                      <a:rPr lang="en-US" sz="4400" i="1">
                        <a:latin typeface="Cambria Math" panose="02040503050406030204" pitchFamily="18" charset="0"/>
                      </a:rPr>
                      <m:t>=21</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000" i="1">
                        <a:latin typeface="Cambria Math"/>
                      </a:rPr>
                      <m:t>µ≠</m:t>
                    </m:r>
                    <m:r>
                      <a:rPr lang="en-US" sz="4000" i="1">
                        <a:latin typeface="Cambria Math" panose="02040503050406030204" pitchFamily="18" charset="0"/>
                      </a:rPr>
                      <m:t>21</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4536088" y="3274288"/>
                <a:ext cx="2695803" cy="1384995"/>
              </a:xfrm>
              <a:prstGeom prst="rect">
                <a:avLst/>
              </a:prstGeom>
              <a:blipFill>
                <a:blip r:embed="rId3"/>
                <a:stretch>
                  <a:fillRect l="-7981" t="-4545" r="-2817" b="-18182"/>
                </a:stretch>
              </a:blipFill>
            </p:spPr>
            <p:txBody>
              <a:bodyPr/>
              <a:lstStyle/>
              <a:p>
                <a:r>
                  <a:rPr lang="en-US">
                    <a:noFill/>
                  </a:rPr>
                  <a:t> </a:t>
                </a:r>
              </a:p>
            </p:txBody>
          </p:sp>
        </mc:Fallback>
      </mc:AlternateContent>
    </p:spTree>
    <p:extLst>
      <p:ext uri="{BB962C8B-B14F-4D97-AF65-F5344CB8AC3E}">
        <p14:creationId xmlns:p14="http://schemas.microsoft.com/office/powerpoint/2010/main" val="3158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67775"/>
            <a:ext cx="9040861"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526025"/>
                <a:ext cx="8823148" cy="646331"/>
              </a:xfrm>
              <a:prstGeom prst="rect">
                <a:avLst/>
              </a:prstGeom>
              <a:noFill/>
            </p:spPr>
            <p:txBody>
              <a:bodyPr wrap="square" rtlCol="0">
                <a:spAutoFit/>
              </a:bodyPr>
              <a:lstStyle/>
              <a:p>
                <a:pPr algn="ctr"/>
                <a:r>
                  <a:rPr lang="en-US" dirty="0"/>
                  <a:t>We would like to test the claim that the population mean is d</a:t>
                </a:r>
                <a14:m>
                  <m:oMath xmlns:m="http://schemas.openxmlformats.org/officeDocument/2006/math">
                    <m:r>
                      <m:rPr>
                        <m:sty m:val="p"/>
                      </m:rPr>
                      <a:rPr lang="en-US">
                        <a:latin typeface="Cambria Math" panose="02040503050406030204" pitchFamily="18" charset="0"/>
                      </a:rPr>
                      <m:t>ifferent</m:t>
                    </m:r>
                    <m:r>
                      <a:rPr lang="en-US">
                        <a:latin typeface="Cambria Math" panose="02040503050406030204" pitchFamily="18" charset="0"/>
                      </a:rPr>
                      <m:t> </m:t>
                    </m:r>
                    <m:r>
                      <m:rPr>
                        <m:sty m:val="p"/>
                      </m:rPr>
                      <a:rPr lang="en-US">
                        <a:latin typeface="Cambria Math" panose="02040503050406030204" pitchFamily="18" charset="0"/>
                      </a:rPr>
                      <m:t>from</m:t>
                    </m:r>
                    <m:r>
                      <a:rPr lang="en-US">
                        <a:latin typeface="Cambria Math" panose="02040503050406030204" pitchFamily="18" charset="0"/>
                      </a:rPr>
                      <m:t> 21</m:t>
                    </m:r>
                    <m:r>
                      <a:rPr lang="en-US" i="1">
                        <a:latin typeface="Cambria Math"/>
                      </a:rPr>
                      <m:t>.</m:t>
                    </m:r>
                  </m:oMath>
                </a14:m>
                <a:r>
                  <a:rPr lang="en-US" dirty="0"/>
                  <a:t>  </a:t>
                </a:r>
              </a:p>
              <a:p>
                <a:pPr algn="ctr"/>
                <a:r>
                  <a:rPr lang="en-US" dirty="0"/>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1741714" y="1526025"/>
                <a:ext cx="8823148" cy="646331"/>
              </a:xfrm>
              <a:prstGeom prst="rect">
                <a:avLst/>
              </a:prstGeom>
              <a:blipFill>
                <a:blip r:embed="rId2"/>
                <a:stretch>
                  <a:fillRect t="-3922" b="-15686"/>
                </a:stretch>
              </a:blipFill>
            </p:spPr>
            <p:txBody>
              <a:bodyPr/>
              <a:lstStyle/>
              <a:p>
                <a:r>
                  <a:rPr lang="en-US">
                    <a:noFill/>
                  </a:rPr>
                  <a:t> </a:t>
                </a:r>
              </a:p>
            </p:txBody>
          </p:sp>
        </mc:Fallback>
      </mc:AlternateContent>
      <p:sp>
        <p:nvSpPr>
          <p:cNvPr id="5" name="TextBox 4"/>
          <p:cNvSpPr txBox="1"/>
          <p:nvPr/>
        </p:nvSpPr>
        <p:spPr>
          <a:xfrm>
            <a:off x="1219201" y="2292296"/>
            <a:ext cx="8066316"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9199245" y="2157432"/>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a:latin typeface="Cambria Math"/>
                      </a:rPr>
                      <m:t>µ=</m:t>
                    </m:r>
                    <m:r>
                      <a:rPr lang="en-US" sz="2400" i="1">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a:latin typeface="Cambria Math"/>
                      </a:rPr>
                      <m:t>µ≠</m:t>
                    </m:r>
                    <m:r>
                      <a:rPr lang="en-US" sz="2000" i="1">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199245" y="2157432"/>
                <a:ext cx="1514582" cy="769441"/>
              </a:xfrm>
              <a:prstGeom prst="rect">
                <a:avLst/>
              </a:prstGeom>
              <a:blipFill>
                <a:blip r:embed="rId3"/>
                <a:stretch>
                  <a:fillRect l="-4167" b="-12903"/>
                </a:stretch>
              </a:blipFill>
            </p:spPr>
            <p:txBody>
              <a:bodyPr/>
              <a:lstStyle/>
              <a:p>
                <a:r>
                  <a:rPr lang="en-US">
                    <a:noFill/>
                  </a:rPr>
                  <a:t> </a:t>
                </a:r>
              </a:p>
            </p:txBody>
          </p:sp>
        </mc:Fallback>
      </mc:AlternateContent>
      <p:sp>
        <p:nvSpPr>
          <p:cNvPr id="10" name="TextBox 9"/>
          <p:cNvSpPr txBox="1"/>
          <p:nvPr/>
        </p:nvSpPr>
        <p:spPr>
          <a:xfrm>
            <a:off x="1741713" y="2985987"/>
            <a:ext cx="9688271"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2024743" y="3723163"/>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005943" y="4942362"/>
            <a:ext cx="489289"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13" name="TextBox 12"/>
              <p:cNvSpPr txBox="1"/>
              <p:nvPr/>
            </p:nvSpPr>
            <p:spPr>
              <a:xfrm>
                <a:off x="1981200" y="4566982"/>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1981200" y="4566982"/>
                <a:ext cx="3792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595652" y="5551448"/>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𝑡</m:t>
                          </m:r>
                        </m:e>
                        <m:sub>
                          <m:r>
                            <a:rPr lang="en-US" i="1">
                              <a:latin typeface="Cambria Math"/>
                            </a:rPr>
                            <m:t>.</m:t>
                          </m:r>
                          <m:r>
                            <a:rPr lang="en-US" i="1">
                              <a:latin typeface="Cambria Math" panose="02040503050406030204" pitchFamily="18" charset="0"/>
                            </a:rPr>
                            <m:t>975,6</m:t>
                          </m:r>
                        </m:sub>
                      </m:sSub>
                      <m:r>
                        <a:rPr lang="en-US" i="1">
                          <a:latin typeface="Cambria Math"/>
                        </a:rPr>
                        <m:t>=</m:t>
                      </m:r>
                      <m:r>
                        <a:rPr lang="en-US" i="1">
                          <a:latin typeface="Cambria Math" panose="02040503050406030204" pitchFamily="18" charset="0"/>
                        </a:rPr>
                        <m:t>2.447</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595652" y="5551448"/>
                <a:ext cx="1654364"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715001" y="3712276"/>
                <a:ext cx="3112327" cy="369332"/>
              </a:xfrm>
              <a:prstGeom prst="rect">
                <a:avLst/>
              </a:prstGeom>
              <a:noFill/>
            </p:spPr>
            <p:txBody>
              <a:bodyPr wrap="none" rtlCol="0">
                <a:spAutoFit/>
              </a:bodyPr>
              <a:lstStyle/>
              <a:p>
                <a14:m>
                  <m:oMath xmlns:m="http://schemas.openxmlformats.org/officeDocument/2006/math">
                    <m:r>
                      <a:rPr lang="en-US" i="1">
                        <a:latin typeface="Cambria Math"/>
                        <a:ea typeface="Cambria Math"/>
                      </a:rPr>
                      <m:t>𝛼</m:t>
                    </m:r>
                  </m:oMath>
                </a14:m>
                <a:r>
                  <a:rPr lang="en-US" dirty="0"/>
                  <a:t> = 0.05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5715001" y="3712276"/>
                <a:ext cx="3112327" cy="369332"/>
              </a:xfrm>
              <a:prstGeom prst="rect">
                <a:avLst/>
              </a:prstGeom>
              <a:blipFill>
                <a:blip r:embed="rId7"/>
                <a:stretch>
                  <a:fillRect t="-6667" r="-407" b="-26667"/>
                </a:stretch>
              </a:blipFill>
            </p:spPr>
            <p:txBody>
              <a:bodyPr/>
              <a:lstStyle/>
              <a:p>
                <a:r>
                  <a:rPr lang="en-US">
                    <a:noFill/>
                  </a:rPr>
                  <a:t> </a:t>
                </a:r>
              </a:p>
            </p:txBody>
          </p:sp>
        </mc:Fallback>
      </mc:AlternateContent>
      <p:cxnSp>
        <p:nvCxnSpPr>
          <p:cNvPr id="24" name="Straight Arrow Connector 23"/>
          <p:cNvCxnSpPr/>
          <p:nvPr/>
        </p:nvCxnSpPr>
        <p:spPr>
          <a:xfrm flipH="1">
            <a:off x="5715000" y="4688997"/>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1505" y="4384435"/>
                <a:ext cx="8098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i="1">
                          <a:latin typeface="Cambria Math"/>
                        </a:rPr>
                        <m:t>.0</m:t>
                      </m:r>
                      <m:r>
                        <a:rPr lang="en-US" i="1">
                          <a:latin typeface="Cambria Math" panose="02040503050406030204" pitchFamily="18" charset="0"/>
                        </a:rPr>
                        <m:t>2</m:t>
                      </m:r>
                      <m:r>
                        <a:rPr lang="en-US" i="1">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721505" y="4384435"/>
                <a:ext cx="809837" cy="369332"/>
              </a:xfrm>
              <a:prstGeom prst="rect">
                <a:avLst/>
              </a:prstGeom>
              <a:blipFill>
                <a:blip r:embed="rId8"/>
                <a:stretch>
                  <a:fillRect/>
                </a:stretch>
              </a:blipFill>
            </p:spPr>
            <p:txBody>
              <a:bodyPr/>
              <a:lstStyle/>
              <a:p>
                <a:r>
                  <a:rPr lang="en-US">
                    <a:noFill/>
                  </a:rPr>
                  <a:t> </a:t>
                </a:r>
              </a:p>
            </p:txBody>
          </p:sp>
        </mc:Fallback>
      </mc:AlternateContent>
      <p:sp>
        <p:nvSpPr>
          <p:cNvPr id="27" name="TextBox 26"/>
          <p:cNvSpPr txBox="1"/>
          <p:nvPr/>
        </p:nvSpPr>
        <p:spPr>
          <a:xfrm>
            <a:off x="6553200" y="4180363"/>
            <a:ext cx="1752600" cy="369332"/>
          </a:xfrm>
          <a:prstGeom prst="rect">
            <a:avLst/>
          </a:prstGeom>
          <a:noFill/>
        </p:spPr>
        <p:txBody>
          <a:bodyPr wrap="square" rtlCol="0">
            <a:spAutoFit/>
          </a:bodyPr>
          <a:lstStyle/>
          <a:p>
            <a:r>
              <a:rPr lang="en-US" dirty="0"/>
              <a:t>df = 7 – 1 = 6</a:t>
            </a:r>
          </a:p>
        </p:txBody>
      </p:sp>
      <p:cxnSp>
        <p:nvCxnSpPr>
          <p:cNvPr id="29" name="Straight Connector 28"/>
          <p:cNvCxnSpPr/>
          <p:nvPr/>
        </p:nvCxnSpPr>
        <p:spPr>
          <a:xfrm>
            <a:off x="1981201" y="5425080"/>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14579" y="532353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676400" y="5258830"/>
            <a:ext cx="248786" cy="369332"/>
          </a:xfrm>
          <a:prstGeom prst="rect">
            <a:avLst/>
          </a:prstGeom>
        </p:spPr>
        <p:txBody>
          <a:bodyPr wrap="none">
            <a:spAutoFit/>
          </a:bodyPr>
          <a:lstStyle/>
          <a:p>
            <a:r>
              <a:rPr lang="en-US" i="1" dirty="0"/>
              <a:t>t</a:t>
            </a:r>
          </a:p>
        </p:txBody>
      </p:sp>
      <p:cxnSp>
        <p:nvCxnSpPr>
          <p:cNvPr id="21" name="Straight Arrow Connector 20"/>
          <p:cNvCxnSpPr/>
          <p:nvPr/>
        </p:nvCxnSpPr>
        <p:spPr>
          <a:xfrm>
            <a:off x="2429986" y="4665954"/>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007706" y="4336627"/>
                <a:ext cx="8098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i="1">
                          <a:latin typeface="Cambria Math"/>
                        </a:rPr>
                        <m:t>.0</m:t>
                      </m:r>
                      <m:r>
                        <a:rPr lang="en-US" i="1">
                          <a:latin typeface="Cambria Math" panose="02040503050406030204" pitchFamily="18" charset="0"/>
                        </a:rPr>
                        <m:t>2</m:t>
                      </m:r>
                      <m:r>
                        <a:rPr lang="en-US" i="1">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007706" y="4336627"/>
                <a:ext cx="809837" cy="369332"/>
              </a:xfrm>
              <a:prstGeom prst="rect">
                <a:avLst/>
              </a:prstGeom>
              <a:blipFill>
                <a:blip r:embed="rId9"/>
                <a:stretch>
                  <a:fillRect/>
                </a:stretch>
              </a:blipFill>
            </p:spPr>
            <p:txBody>
              <a:bodyPr/>
              <a:lstStyle/>
              <a:p>
                <a:r>
                  <a:rPr lang="en-US">
                    <a:noFill/>
                  </a:rPr>
                  <a:t> </a:t>
                </a:r>
              </a:p>
            </p:txBody>
          </p:sp>
        </mc:Fallback>
      </mc:AlternateContent>
      <p:cxnSp>
        <p:nvCxnSpPr>
          <p:cNvPr id="28" name="Straight Connector 27"/>
          <p:cNvCxnSpPr/>
          <p:nvPr/>
        </p:nvCxnSpPr>
        <p:spPr>
          <a:xfrm>
            <a:off x="5614579" y="47763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678081" y="479664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664519" y="5532333"/>
                <a:ext cx="1832296"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𝑡</m:t>
                          </m:r>
                        </m:e>
                        <m:sub>
                          <m:r>
                            <a:rPr lang="en-US" i="1">
                              <a:latin typeface="Cambria Math"/>
                            </a:rPr>
                            <m:t>.0</m:t>
                          </m:r>
                          <m:r>
                            <a:rPr lang="en-US" i="1">
                              <a:latin typeface="Cambria Math" panose="02040503050406030204" pitchFamily="18" charset="0"/>
                            </a:rPr>
                            <m:t>2</m:t>
                          </m:r>
                          <m:r>
                            <a:rPr lang="en-US" i="1">
                              <a:latin typeface="Cambria Math"/>
                            </a:rPr>
                            <m:t>5, </m:t>
                          </m:r>
                          <m:r>
                            <a:rPr lang="en-US" i="1">
                              <a:latin typeface="Cambria Math" panose="02040503050406030204" pitchFamily="18" charset="0"/>
                            </a:rPr>
                            <m:t>6</m:t>
                          </m:r>
                        </m:sub>
                      </m:sSub>
                      <m:r>
                        <a:rPr lang="en-US" i="1">
                          <a:latin typeface="Cambria Math"/>
                        </a:rPr>
                        <m:t>=</m:t>
                      </m:r>
                      <m:r>
                        <a:rPr lang="en-US" i="1">
                          <a:latin typeface="Cambria Math" panose="02040503050406030204" pitchFamily="18" charset="0"/>
                        </a:rPr>
                        <m:t>−2.447</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664519" y="5532333"/>
                <a:ext cx="1832296" cy="381515"/>
              </a:xfrm>
              <a:prstGeom prst="rect">
                <a:avLst/>
              </a:prstGeom>
              <a:blipFill>
                <a:blip r:embed="rId10"/>
                <a:stretch>
                  <a:fillRect/>
                </a:stretch>
              </a:blipFill>
            </p:spPr>
            <p:txBody>
              <a:bodyPr/>
              <a:lstStyle/>
              <a:p>
                <a:r>
                  <a:rPr lang="en-US">
                    <a:noFill/>
                  </a:rPr>
                  <a:t> </a:t>
                </a:r>
              </a:p>
            </p:txBody>
          </p:sp>
        </mc:Fallback>
      </mc:AlternateContent>
      <p:cxnSp>
        <p:nvCxnSpPr>
          <p:cNvPr id="34" name="Straight Connector 33"/>
          <p:cNvCxnSpPr/>
          <p:nvPr/>
        </p:nvCxnSpPr>
        <p:spPr>
          <a:xfrm>
            <a:off x="2683446" y="530442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9458693" y="5269871"/>
            <a:ext cx="995686" cy="643976"/>
          </a:xfrm>
          <a:prstGeom prst="rect">
            <a:avLst/>
          </a:prstGeom>
        </p:spPr>
      </p:pic>
      <p:pic>
        <p:nvPicPr>
          <p:cNvPr id="17" name="Picture 16"/>
          <p:cNvPicPr>
            <a:picLocks noChangeAspect="1"/>
          </p:cNvPicPr>
          <p:nvPr/>
        </p:nvPicPr>
        <p:blipFill>
          <a:blip r:embed="rId12"/>
          <a:stretch>
            <a:fillRect/>
          </a:stretch>
        </p:blipFill>
        <p:spPr>
          <a:xfrm>
            <a:off x="6652347" y="5017975"/>
            <a:ext cx="2655505" cy="1066944"/>
          </a:xfrm>
          <a:prstGeom prst="rect">
            <a:avLst/>
          </a:prstGeom>
        </p:spPr>
      </p:pic>
      <p:pic>
        <p:nvPicPr>
          <p:cNvPr id="3" name="Picture 2">
            <a:extLst>
              <a:ext uri="{FF2B5EF4-FFF2-40B4-BE49-F238E27FC236}">
                <a16:creationId xmlns:a16="http://schemas.microsoft.com/office/drawing/2014/main" id="{860DA609-7D8E-452D-92AD-4500C44634F7}"/>
              </a:ext>
            </a:extLst>
          </p:cNvPr>
          <p:cNvPicPr>
            <a:picLocks noChangeAspect="1"/>
          </p:cNvPicPr>
          <p:nvPr/>
        </p:nvPicPr>
        <p:blipFill>
          <a:blip r:embed="rId13"/>
          <a:stretch>
            <a:fillRect/>
          </a:stretch>
        </p:blipFill>
        <p:spPr>
          <a:xfrm>
            <a:off x="6652346" y="6191250"/>
            <a:ext cx="1524000" cy="361950"/>
          </a:xfrm>
          <a:prstGeom prst="rect">
            <a:avLst/>
          </a:prstGeom>
        </p:spPr>
      </p:pic>
    </p:spTree>
    <p:extLst>
      <p:ext uri="{BB962C8B-B14F-4D97-AF65-F5344CB8AC3E}">
        <p14:creationId xmlns:p14="http://schemas.microsoft.com/office/powerpoint/2010/main" val="141008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062" y="477608"/>
            <a:ext cx="9307286"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376765" y="1447800"/>
                <a:ext cx="9291233" cy="646331"/>
              </a:xfrm>
              <a:prstGeom prst="rect">
                <a:avLst/>
              </a:prstGeom>
              <a:noFill/>
            </p:spPr>
            <p:txBody>
              <a:bodyPr wrap="square" rtlCol="0">
                <a:spAutoFit/>
              </a:bodyPr>
              <a:lstStyle/>
              <a:p>
                <a:pPr algn="ctr"/>
                <a:r>
                  <a:rPr lang="en-US" dirty="0"/>
                  <a:t>We would like to test the claim that the population mean is not equal to </a:t>
                </a:r>
                <a14:m>
                  <m:oMath xmlns:m="http://schemas.openxmlformats.org/officeDocument/2006/math">
                    <m:r>
                      <a:rPr lang="en-US" i="1">
                        <a:latin typeface="Cambria Math" panose="02040503050406030204" pitchFamily="18" charset="0"/>
                      </a:rPr>
                      <m:t>21</m:t>
                    </m:r>
                    <m:r>
                      <a:rPr lang="en-US" i="1">
                        <a:latin typeface="Cambria Math"/>
                      </a:rPr>
                      <m:t>.</m:t>
                    </m:r>
                  </m:oMath>
                </a14:m>
                <a:r>
                  <a:rPr lang="en-US" dirty="0"/>
                  <a:t>  To do this, we take a sample of size n = 7 and find that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376765" y="1447800"/>
                <a:ext cx="9291233" cy="646331"/>
              </a:xfrm>
              <a:prstGeom prst="rect">
                <a:avLst/>
              </a:prstGeom>
              <a:blipFill>
                <a:blip r:embed="rId2"/>
                <a:stretch>
                  <a:fillRect t="-5769" r="-682" b="-11538"/>
                </a:stretch>
              </a:blipFill>
            </p:spPr>
            <p:txBody>
              <a:bodyPr/>
              <a:lstStyle/>
              <a:p>
                <a:r>
                  <a:rPr lang="en-US">
                    <a:noFill/>
                  </a:rPr>
                  <a:t> </a:t>
                </a:r>
              </a:p>
            </p:txBody>
          </p:sp>
        </mc:Fallback>
      </mc:AlternateContent>
      <p:sp>
        <p:nvSpPr>
          <p:cNvPr id="5" name="TextBox 4"/>
          <p:cNvSpPr txBox="1"/>
          <p:nvPr/>
        </p:nvSpPr>
        <p:spPr>
          <a:xfrm>
            <a:off x="990601" y="2039988"/>
            <a:ext cx="8294916"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9182651" y="2033070"/>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a:latin typeface="Cambria Math"/>
                      </a:rPr>
                      <m:t>µ=</m:t>
                    </m:r>
                    <m:r>
                      <a:rPr lang="en-US" sz="2400" i="1">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a:latin typeface="Cambria Math"/>
                      </a:rPr>
                      <m:t>µ≠</m:t>
                    </m:r>
                    <m:r>
                      <a:rPr lang="en-US" sz="2000" i="1">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182651" y="2033070"/>
                <a:ext cx="1514582" cy="769441"/>
              </a:xfrm>
              <a:prstGeom prst="rect">
                <a:avLst/>
              </a:prstGeom>
              <a:blipFill>
                <a:blip r:embed="rId3"/>
                <a:stretch>
                  <a:fillRect l="-3306" b="-13115"/>
                </a:stretch>
              </a:blipFill>
            </p:spPr>
            <p:txBody>
              <a:bodyPr/>
              <a:lstStyle/>
              <a:p>
                <a:r>
                  <a:rPr lang="en-US">
                    <a:noFill/>
                  </a:rPr>
                  <a:t> </a:t>
                </a:r>
              </a:p>
            </p:txBody>
          </p:sp>
        </mc:Fallback>
      </mc:AlternateContent>
      <p:sp>
        <p:nvSpPr>
          <p:cNvPr id="10" name="TextBox 9"/>
          <p:cNvSpPr txBox="1"/>
          <p:nvPr/>
        </p:nvSpPr>
        <p:spPr>
          <a:xfrm>
            <a:off x="1741714" y="2657420"/>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19943" y="5319955"/>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4114169" y="5709639"/>
                <a:ext cx="2302232" cy="93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atin typeface="Cambria Math"/>
                        </a:rPr>
                        <m:t>=</m:t>
                      </m:r>
                      <m:f>
                        <m:fPr>
                          <m:ctrlPr>
                            <a:rPr lang="en-US" i="1">
                              <a:latin typeface="Cambria Math" panose="02040503050406030204" pitchFamily="18" charset="0"/>
                            </a:rPr>
                          </m:ctrlPr>
                        </m:fPr>
                        <m:num>
                          <m:r>
                            <a:rPr lang="en-US" i="1">
                              <a:latin typeface="Cambria Math" panose="02040503050406030204" pitchFamily="18" charset="0"/>
                            </a:rPr>
                            <m:t>29.86</m:t>
                          </m:r>
                          <m:r>
                            <a:rPr lang="en-US" i="1">
                              <a:latin typeface="Cambria Math"/>
                            </a:rPr>
                            <m:t>−</m:t>
                          </m:r>
                          <m:r>
                            <a:rPr lang="en-US" i="1">
                              <a:latin typeface="Cambria Math" panose="02040503050406030204" pitchFamily="18" charset="0"/>
                            </a:rPr>
                            <m:t>21</m:t>
                          </m:r>
                        </m:num>
                        <m:den>
                          <m:f>
                            <m:fPr>
                              <m:ctrlPr>
                                <a:rPr lang="en-US" i="1">
                                  <a:latin typeface="Cambria Math" panose="02040503050406030204" pitchFamily="18" charset="0"/>
                                </a:rPr>
                              </m:ctrlPr>
                            </m:fPr>
                            <m:num>
                              <m:r>
                                <a:rPr lang="en-US" i="1">
                                  <a:latin typeface="Cambria Math" panose="02040503050406030204" pitchFamily="18" charset="0"/>
                                </a:rPr>
                                <m:t>7.08</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7</m:t>
                                  </m:r>
                                </m:e>
                              </m:rad>
                            </m:den>
                          </m:f>
                        </m:den>
                      </m:f>
                      <m:r>
                        <a:rPr lang="en-US">
                          <a:latin typeface="Cambria Math"/>
                        </a:rPr>
                        <m:t>=</m:t>
                      </m:r>
                      <m:r>
                        <a:rPr lang="en-US">
                          <a:latin typeface="Cambria Math" panose="02040503050406030204" pitchFamily="18" charset="0"/>
                        </a:rPr>
                        <m:t>3.31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114169" y="5709639"/>
                <a:ext cx="2302232" cy="935962"/>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p:cNvCxnSpPr/>
          <p:nvPr/>
        </p:nvCxnSpPr>
        <p:spPr>
          <a:xfrm>
            <a:off x="6663690" y="4714819"/>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16402" y="4949794"/>
                <a:ext cx="569387"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a:solidFill>
                            <a:srgbClr val="FF0000"/>
                          </a:solidFill>
                          <a:latin typeface="Cambria Math" panose="02040503050406030204" pitchFamily="18" charset="0"/>
                        </a:rPr>
                        <m:t>3.31</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6416402" y="4949794"/>
                <a:ext cx="569387"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101798" y="5759282"/>
                <a:ext cx="1174937" cy="857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𝑡</m:t>
                      </m:r>
                      <m:r>
                        <a:rPr lang="en-US" i="1">
                          <a:latin typeface="Cambria Math"/>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a:rPr>
                                <m:t>𝑥</m:t>
                              </m:r>
                            </m:e>
                          </m:acc>
                          <m:r>
                            <a:rPr lang="en-US" i="1">
                              <a:latin typeface="Cambria Math"/>
                            </a:rPr>
                            <m:t>−</m:t>
                          </m:r>
                          <m:r>
                            <a:rPr lang="en-US" i="1">
                              <a:latin typeface="Cambria Math"/>
                              <a:ea typeface="Cambria Math"/>
                            </a:rPr>
                            <m:t>𝜇</m:t>
                          </m:r>
                        </m:num>
                        <m:den>
                          <m:f>
                            <m:fPr>
                              <m:ctrlPr>
                                <a:rPr lang="en-US" i="1">
                                  <a:latin typeface="Cambria Math" panose="02040503050406030204" pitchFamily="18" charset="0"/>
                                </a:rPr>
                              </m:ctrlPr>
                            </m:fPr>
                            <m:num>
                              <m:r>
                                <a:rPr lang="en-US" i="1">
                                  <a:latin typeface="Cambria Math"/>
                                </a:rPr>
                                <m:t>𝑠</m:t>
                              </m:r>
                            </m:num>
                            <m:den>
                              <m:rad>
                                <m:radPr>
                                  <m:degHide m:val="on"/>
                                  <m:ctrlPr>
                                    <a:rPr lang="en-US" i="1">
                                      <a:latin typeface="Cambria Math" panose="02040503050406030204" pitchFamily="18" charset="0"/>
                                    </a:rPr>
                                  </m:ctrlPr>
                                </m:radPr>
                                <m:deg/>
                                <m:e>
                                  <m:r>
                                    <a:rPr lang="en-US" i="1">
                                      <a:latin typeface="Cambria Math"/>
                                    </a:rPr>
                                    <m:t>𝑛</m:t>
                                  </m:r>
                                </m:e>
                              </m:rad>
                            </m:den>
                          </m:f>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101798" y="5759282"/>
                <a:ext cx="1174937" cy="857158"/>
              </a:xfrm>
              <a:prstGeom prst="rect">
                <a:avLst/>
              </a:prstGeom>
              <a:blipFill>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2341424" y="312997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442639" y="4349170"/>
            <a:ext cx="529086"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20" name="TextBox 19"/>
              <p:cNvSpPr txBox="1"/>
              <p:nvPr/>
            </p:nvSpPr>
            <p:spPr>
              <a:xfrm>
                <a:off x="2297881" y="3973790"/>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297881" y="3973790"/>
                <a:ext cx="3792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844956" y="4932066"/>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𝑡</m:t>
                          </m:r>
                        </m:e>
                        <m:sub>
                          <m:r>
                            <a:rPr lang="en-US" i="1">
                              <a:latin typeface="Cambria Math"/>
                            </a:rPr>
                            <m:t>.</m:t>
                          </m:r>
                          <m:r>
                            <a:rPr lang="en-US" i="1">
                              <a:latin typeface="Cambria Math" panose="02040503050406030204" pitchFamily="18" charset="0"/>
                            </a:rPr>
                            <m:t>97</m:t>
                          </m:r>
                          <m:r>
                            <a:rPr lang="en-US" i="1">
                              <a:latin typeface="Cambria Math"/>
                            </a:rPr>
                            <m:t>5, </m:t>
                          </m:r>
                          <m:r>
                            <a:rPr lang="en-US" i="1">
                              <a:latin typeface="Cambria Math" panose="02040503050406030204" pitchFamily="18" charset="0"/>
                            </a:rPr>
                            <m:t>6</m:t>
                          </m:r>
                        </m:sub>
                      </m:sSub>
                      <m:r>
                        <a:rPr lang="en-US" i="1">
                          <a:latin typeface="Cambria Math"/>
                        </a:rPr>
                        <m:t>=</m:t>
                      </m:r>
                      <m:r>
                        <a:rPr lang="en-US" i="1">
                          <a:latin typeface="Cambria Math" panose="02040503050406030204" pitchFamily="18" charset="0"/>
                        </a:rPr>
                        <m:t>2.447</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844956" y="4932066"/>
                <a:ext cx="1654364"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31682" y="3119084"/>
                <a:ext cx="3112327" cy="369332"/>
              </a:xfrm>
              <a:prstGeom prst="rect">
                <a:avLst/>
              </a:prstGeom>
              <a:noFill/>
            </p:spPr>
            <p:txBody>
              <a:bodyPr wrap="none" rtlCol="0">
                <a:spAutoFit/>
              </a:bodyPr>
              <a:lstStyle/>
              <a:p>
                <a14:m>
                  <m:oMath xmlns:m="http://schemas.openxmlformats.org/officeDocument/2006/math">
                    <m:r>
                      <a:rPr lang="en-US" i="1">
                        <a:latin typeface="Cambria Math"/>
                        <a:ea typeface="Cambria Math"/>
                      </a:rPr>
                      <m:t>𝛼</m:t>
                    </m:r>
                  </m:oMath>
                </a14:m>
                <a:r>
                  <a:rPr lang="en-US" dirty="0"/>
                  <a:t> = 0.05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6031682" y="3119084"/>
                <a:ext cx="3112327" cy="369332"/>
              </a:xfrm>
              <a:prstGeom prst="rect">
                <a:avLst/>
              </a:prstGeom>
              <a:blipFill>
                <a:blip r:embed="rId10"/>
                <a:stretch>
                  <a:fillRect t="-6667" r="-813" b="-26667"/>
                </a:stretch>
              </a:blipFill>
            </p:spPr>
            <p:txBody>
              <a:bodyPr/>
              <a:lstStyle/>
              <a:p>
                <a:r>
                  <a:rPr lang="en-US">
                    <a:noFill/>
                  </a:rPr>
                  <a:t> </a:t>
                </a:r>
              </a:p>
            </p:txBody>
          </p:sp>
        </mc:Fallback>
      </mc:AlternateContent>
      <p:cxnSp>
        <p:nvCxnSpPr>
          <p:cNvPr id="24" name="Straight Arrow Connector 23"/>
          <p:cNvCxnSpPr/>
          <p:nvPr/>
        </p:nvCxnSpPr>
        <p:spPr>
          <a:xfrm flipH="1">
            <a:off x="6361184" y="409600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361185" y="3735741"/>
                <a:ext cx="745717" cy="369332"/>
              </a:xfrm>
              <a:prstGeom prst="rect">
                <a:avLst/>
              </a:prstGeom>
              <a:noFill/>
            </p:spPr>
            <p:txBody>
              <a:bodyPr wrap="none" rtlCol="0">
                <a:spAutoFit/>
              </a:bodyPr>
              <a:lstStyle/>
              <a:p>
                <a:r>
                  <a:rPr lang="en-US" dirty="0"/>
                  <a:t>0</a:t>
                </a:r>
                <a14:m>
                  <m:oMath xmlns:m="http://schemas.openxmlformats.org/officeDocument/2006/math">
                    <m:r>
                      <a:rPr lang="en-US" i="1">
                        <a:latin typeface="Cambria Math"/>
                      </a:rPr>
                      <m:t>.0</m:t>
                    </m:r>
                    <m:r>
                      <a:rPr lang="en-US" i="1">
                        <a:latin typeface="Cambria Math" panose="02040503050406030204" pitchFamily="18" charset="0"/>
                      </a:rPr>
                      <m:t>2</m:t>
                    </m:r>
                    <m:r>
                      <a:rPr lang="en-US" i="1">
                        <a:latin typeface="Cambria Math"/>
                      </a:rPr>
                      <m:t>5</m:t>
                    </m:r>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361185" y="3735741"/>
                <a:ext cx="745717" cy="369332"/>
              </a:xfrm>
              <a:prstGeom prst="rect">
                <a:avLst/>
              </a:prstGeom>
              <a:blipFill>
                <a:blip r:embed="rId11"/>
                <a:stretch>
                  <a:fillRect l="-8475" t="-10000" b="-26667"/>
                </a:stretch>
              </a:blipFill>
            </p:spPr>
            <p:txBody>
              <a:bodyPr/>
              <a:lstStyle/>
              <a:p>
                <a:r>
                  <a:rPr lang="en-US">
                    <a:noFill/>
                  </a:rPr>
                  <a:t> </a:t>
                </a:r>
              </a:p>
            </p:txBody>
          </p:sp>
        </mc:Fallback>
      </mc:AlternateContent>
      <p:sp>
        <p:nvSpPr>
          <p:cNvPr id="26" name="TextBox 25"/>
          <p:cNvSpPr txBox="1"/>
          <p:nvPr/>
        </p:nvSpPr>
        <p:spPr>
          <a:xfrm>
            <a:off x="7153985" y="3578321"/>
            <a:ext cx="1745857" cy="369332"/>
          </a:xfrm>
          <a:prstGeom prst="rect">
            <a:avLst/>
          </a:prstGeom>
          <a:noFill/>
        </p:spPr>
        <p:txBody>
          <a:bodyPr wrap="square" rtlCol="0">
            <a:spAutoFit/>
          </a:bodyPr>
          <a:lstStyle/>
          <a:p>
            <a:r>
              <a:rPr lang="en-US" dirty="0"/>
              <a:t>df = 7 – 1 = 6</a:t>
            </a:r>
          </a:p>
        </p:txBody>
      </p:sp>
      <p:cxnSp>
        <p:nvCxnSpPr>
          <p:cNvPr id="27" name="Straight Connector 26"/>
          <p:cNvCxnSpPr/>
          <p:nvPr/>
        </p:nvCxnSpPr>
        <p:spPr>
          <a:xfrm>
            <a:off x="2256560" y="482336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11295" y="472898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93081" y="4665638"/>
            <a:ext cx="248786" cy="369332"/>
          </a:xfrm>
          <a:prstGeom prst="rect">
            <a:avLst/>
          </a:prstGeom>
        </p:spPr>
        <p:txBody>
          <a:bodyPr wrap="none">
            <a:spAutoFit/>
          </a:bodyPr>
          <a:lstStyle/>
          <a:p>
            <a:r>
              <a:rPr lang="en-US" i="1" dirty="0"/>
              <a:t>t</a:t>
            </a:r>
          </a:p>
        </p:txBody>
      </p:sp>
      <p:cxnSp>
        <p:nvCxnSpPr>
          <p:cNvPr id="30" name="Straight Arrow Connector 29"/>
          <p:cNvCxnSpPr/>
          <p:nvPr/>
        </p:nvCxnSpPr>
        <p:spPr>
          <a:xfrm>
            <a:off x="2746667" y="407276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2324387" y="3743435"/>
                <a:ext cx="8098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i="1">
                          <a:latin typeface="Cambria Math"/>
                        </a:rPr>
                        <m:t>.0</m:t>
                      </m:r>
                      <m:r>
                        <a:rPr lang="en-US" i="1">
                          <a:latin typeface="Cambria Math" panose="02040503050406030204" pitchFamily="18" charset="0"/>
                        </a:rPr>
                        <m:t>2</m:t>
                      </m:r>
                      <m:r>
                        <a:rPr lang="en-US" i="1">
                          <a:latin typeface="Cambria Math"/>
                        </a:rPr>
                        <m:t>5</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2324387" y="3743435"/>
                <a:ext cx="809837" cy="369332"/>
              </a:xfrm>
              <a:prstGeom prst="rect">
                <a:avLst/>
              </a:prstGeom>
              <a:blipFill>
                <a:blip r:embed="rId12"/>
                <a:stretch>
                  <a:fillRect/>
                </a:stretch>
              </a:blipFill>
            </p:spPr>
            <p:txBody>
              <a:bodyPr/>
              <a:lstStyle/>
              <a:p>
                <a:r>
                  <a:rPr lang="en-US">
                    <a:noFill/>
                  </a:rPr>
                  <a:t> </a:t>
                </a:r>
              </a:p>
            </p:txBody>
          </p:sp>
        </mc:Fallback>
      </mc:AlternateContent>
      <p:cxnSp>
        <p:nvCxnSpPr>
          <p:cNvPr id="32" name="Straight Connector 31"/>
          <p:cNvCxnSpPr/>
          <p:nvPr/>
        </p:nvCxnSpPr>
        <p:spPr>
          <a:xfrm>
            <a:off x="6211295" y="418316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94762" y="42034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254692" y="4848535"/>
                <a:ext cx="16919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𝑡</m:t>
                          </m:r>
                        </m:e>
                        <m:sub>
                          <m:r>
                            <a:rPr lang="en-US" i="1">
                              <a:latin typeface="Cambria Math"/>
                            </a:rPr>
                            <m:t>.0</m:t>
                          </m:r>
                          <m:r>
                            <a:rPr lang="en-US" i="1">
                              <a:latin typeface="Cambria Math" panose="02040503050406030204" pitchFamily="18" charset="0"/>
                            </a:rPr>
                            <m:t>2</m:t>
                          </m:r>
                          <m:r>
                            <a:rPr lang="en-US" i="1">
                              <a:latin typeface="Cambria Math"/>
                            </a:rPr>
                            <m:t>5, </m:t>
                          </m:r>
                          <m:r>
                            <a:rPr lang="en-US" i="1">
                              <a:latin typeface="Cambria Math" panose="02040503050406030204" pitchFamily="18" charset="0"/>
                            </a:rPr>
                            <m:t>6</m:t>
                          </m:r>
                        </m:sub>
                      </m:sSub>
                      <m:r>
                        <a:rPr lang="en-US" i="1">
                          <a:latin typeface="Cambria Math" panose="02040503050406030204" pitchFamily="18" charset="0"/>
                        </a:rPr>
                        <m:t>=</m:t>
                      </m:r>
                      <m:r>
                        <a:rPr lang="en-US" sz="1600" i="1">
                          <a:latin typeface="Cambria Math" panose="02040503050406030204" pitchFamily="18" charset="0"/>
                        </a:rPr>
                        <m:t>−2.447</m:t>
                      </m:r>
                    </m:oMath>
                  </m:oMathPara>
                </a14:m>
                <a:endParaRPr lang="en-US" sz="16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254692" y="4848535"/>
                <a:ext cx="1691965" cy="381515"/>
              </a:xfrm>
              <a:prstGeom prst="rect">
                <a:avLst/>
              </a:prstGeom>
              <a:blipFill>
                <a:blip r:embed="rId13"/>
                <a:stretch>
                  <a:fillRect/>
                </a:stretch>
              </a:blipFill>
            </p:spPr>
            <p:txBody>
              <a:bodyPr/>
              <a:lstStyle/>
              <a:p>
                <a:r>
                  <a:rPr lang="en-US">
                    <a:noFill/>
                  </a:rPr>
                  <a:t> </a:t>
                </a:r>
              </a:p>
            </p:txBody>
          </p:sp>
        </mc:Fallback>
      </mc:AlternateContent>
      <p:cxnSp>
        <p:nvCxnSpPr>
          <p:cNvPr id="35" name="Straight Connector 34"/>
          <p:cNvCxnSpPr/>
          <p:nvPr/>
        </p:nvCxnSpPr>
        <p:spPr>
          <a:xfrm>
            <a:off x="3000127" y="47112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A3BB90-DFDC-0E42-B038-B5DE0D396382}"/>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87978" y="381634"/>
            <a:ext cx="899159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914400" y="974521"/>
                <a:ext cx="10212041"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a:latin typeface="Cambria Math" panose="02040503050406030204" pitchFamily="18" charset="0"/>
                      </a:rPr>
                      <m:t>ot</m:t>
                    </m:r>
                    <m:r>
                      <a:rPr lang="en-US">
                        <a:latin typeface="Cambria Math" panose="02040503050406030204" pitchFamily="18" charset="0"/>
                      </a:rPr>
                      <m:t> </m:t>
                    </m:r>
                    <m:r>
                      <m:rPr>
                        <m:sty m:val="p"/>
                      </m:rPr>
                      <a:rPr lang="en-US">
                        <a:latin typeface="Cambria Math" panose="02040503050406030204" pitchFamily="18" charset="0"/>
                      </a:rPr>
                      <m:t>equal</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21</m:t>
                    </m:r>
                    <m:r>
                      <a:rPr lang="en-US" i="1">
                        <a:latin typeface="Cambria Math"/>
                      </a:rPr>
                      <m:t>.</m:t>
                    </m:r>
                  </m:oMath>
                </a14:m>
                <a:r>
                  <a:rPr lang="en-US" dirty="0"/>
                  <a:t>  To do this, we take a sample of size n = 8 and find that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914400" y="974521"/>
                <a:ext cx="10212041"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762001" y="1596497"/>
            <a:ext cx="8523516"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9028508" y="1524000"/>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a:latin typeface="Cambria Math"/>
                      </a:rPr>
                      <m:t>µ=</m:t>
                    </m:r>
                    <m:r>
                      <a:rPr lang="en-US" sz="2400" i="1">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a:latin typeface="Cambria Math"/>
                      </a:rPr>
                      <m:t>µ≠</m:t>
                    </m:r>
                    <m:r>
                      <a:rPr lang="en-US" sz="2000" i="1">
                        <a:latin typeface="Cambria Math" panose="02040503050406030204" pitchFamily="18" charset="0"/>
                      </a:rPr>
                      <m:t>21</m:t>
                    </m:r>
                    <m:r>
                      <a:rPr lang="en-US" sz="2000" i="1">
                        <a:latin typeface="Cambria Math"/>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028508" y="1524000"/>
                <a:ext cx="1514582" cy="769441"/>
              </a:xfrm>
              <a:prstGeom prst="rect">
                <a:avLst/>
              </a:prstGeom>
              <a:blipFill>
                <a:blip r:embed="rId4"/>
                <a:stretch>
                  <a:fillRect l="-3306" b="-13115"/>
                </a:stretch>
              </a:blipFill>
            </p:spPr>
            <p:txBody>
              <a:bodyPr/>
              <a:lstStyle/>
              <a:p>
                <a:r>
                  <a:rPr lang="en-US">
                    <a:noFill/>
                  </a:rPr>
                  <a:t> </a:t>
                </a:r>
              </a:p>
            </p:txBody>
          </p:sp>
        </mc:Fallback>
      </mc:AlternateContent>
      <p:sp>
        <p:nvSpPr>
          <p:cNvPr id="10" name="TextBox 9"/>
          <p:cNvSpPr txBox="1"/>
          <p:nvPr/>
        </p:nvSpPr>
        <p:spPr>
          <a:xfrm>
            <a:off x="1719943" y="22027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76401" y="4333200"/>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757556" y="4352071"/>
                <a:ext cx="2434443" cy="729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a:rPr>
                        <m:t>=</m:t>
                      </m:r>
                      <m:f>
                        <m:fPr>
                          <m:ctrlPr>
                            <a:rPr lang="en-US" sz="1400" i="1">
                              <a:latin typeface="Cambria Math" panose="02040503050406030204" pitchFamily="18" charset="0"/>
                            </a:rPr>
                          </m:ctrlPr>
                        </m:fPr>
                        <m:num>
                          <m:r>
                            <a:rPr lang="en-US" sz="1400" i="1">
                              <a:latin typeface="Cambria Math" charset="0"/>
                            </a:rPr>
                            <m:t>29.86</m:t>
                          </m:r>
                          <m:r>
                            <a:rPr lang="en-US" sz="1400" i="1">
                              <a:latin typeface="Cambria Math"/>
                            </a:rPr>
                            <m:t>−</m:t>
                          </m:r>
                          <m:r>
                            <a:rPr lang="en-US" sz="1400" i="1">
                              <a:latin typeface="Cambria Math" charset="0"/>
                            </a:rPr>
                            <m:t>21</m:t>
                          </m:r>
                        </m:num>
                        <m:den>
                          <m:f>
                            <m:fPr>
                              <m:ctrlPr>
                                <a:rPr lang="en-US" sz="1400" i="1">
                                  <a:latin typeface="Cambria Math" panose="02040503050406030204" pitchFamily="18" charset="0"/>
                                </a:rPr>
                              </m:ctrlPr>
                            </m:fPr>
                            <m:num>
                              <m:r>
                                <a:rPr lang="en-US" sz="1400" i="1">
                                  <a:latin typeface="Cambria Math" charset="0"/>
                                </a:rPr>
                                <m:t>7.09</m:t>
                              </m:r>
                            </m:num>
                            <m:den>
                              <m:rad>
                                <m:radPr>
                                  <m:degHide m:val="on"/>
                                  <m:ctrlPr>
                                    <a:rPr lang="en-US" sz="1400" i="1">
                                      <a:latin typeface="Cambria Math" panose="02040503050406030204" pitchFamily="18" charset="0"/>
                                    </a:rPr>
                                  </m:ctrlPr>
                                </m:radPr>
                                <m:deg/>
                                <m:e>
                                  <m:r>
                                    <a:rPr lang="en-US" sz="1400" i="1">
                                      <a:latin typeface="Cambria Math" charset="0"/>
                                    </a:rPr>
                                    <m:t>7</m:t>
                                  </m:r>
                                </m:e>
                              </m:rad>
                            </m:den>
                          </m:f>
                        </m:den>
                      </m:f>
                      <m:r>
                        <a:rPr lang="en-US" sz="1400">
                          <a:latin typeface="Cambria Math"/>
                        </a:rPr>
                        <m:t>=</m:t>
                      </m:r>
                      <m:r>
                        <a:rPr lang="en-US" sz="140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9757556" y="4352071"/>
                <a:ext cx="2434443" cy="7298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49102" y="4372035"/>
                <a:ext cx="962315"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a:rPr>
                        <m:t>𝑡</m:t>
                      </m:r>
                      <m:r>
                        <a:rPr lang="en-US" sz="1400" i="1">
                          <a:latin typeface="Cambria Math"/>
                        </a:rPr>
                        <m:t>=</m:t>
                      </m:r>
                      <m:f>
                        <m:fPr>
                          <m:ctrlPr>
                            <a:rPr lang="en-US" sz="1400" i="1">
                              <a:latin typeface="Cambria Math" panose="02040503050406030204" pitchFamily="18" charset="0"/>
                            </a:rPr>
                          </m:ctrlPr>
                        </m:fPr>
                        <m:num>
                          <m:acc>
                            <m:accPr>
                              <m:chr m:val="̅"/>
                              <m:ctrlPr>
                                <a:rPr lang="en-US" sz="1400" i="1">
                                  <a:latin typeface="Cambria Math" panose="02040503050406030204" pitchFamily="18" charset="0"/>
                                </a:rPr>
                              </m:ctrlPr>
                            </m:accPr>
                            <m:e>
                              <m:r>
                                <a:rPr lang="en-US" sz="1400" i="1">
                                  <a:latin typeface="Cambria Math"/>
                                </a:rPr>
                                <m:t>𝑥</m:t>
                              </m:r>
                            </m:e>
                          </m:acc>
                          <m:r>
                            <a:rPr lang="en-US" sz="1400" i="1">
                              <a:latin typeface="Cambria Math"/>
                            </a:rPr>
                            <m:t>−</m:t>
                          </m:r>
                          <m:r>
                            <a:rPr lang="en-US" sz="1400" i="1">
                              <a:latin typeface="Cambria Math"/>
                              <a:ea typeface="Cambria Math"/>
                            </a:rPr>
                            <m:t>𝜇</m:t>
                          </m:r>
                        </m:num>
                        <m:den>
                          <m:f>
                            <m:fPr>
                              <m:ctrlPr>
                                <a:rPr lang="en-US" sz="1400" i="1">
                                  <a:latin typeface="Cambria Math" panose="02040503050406030204" pitchFamily="18" charset="0"/>
                                </a:rPr>
                              </m:ctrlPr>
                            </m:fPr>
                            <m:num>
                              <m:r>
                                <a:rPr lang="en-US" sz="1400" i="1">
                                  <a:latin typeface="Cambria Math"/>
                                </a:rPr>
                                <m:t>𝑠</m:t>
                              </m:r>
                            </m:num>
                            <m:den>
                              <m:rad>
                                <m:radPr>
                                  <m:degHide m:val="on"/>
                                  <m:ctrlPr>
                                    <a:rPr lang="en-US" sz="1400" i="1">
                                      <a:latin typeface="Cambria Math" panose="02040503050406030204" pitchFamily="18" charset="0"/>
                                    </a:rPr>
                                  </m:ctrlPr>
                                </m:radPr>
                                <m:deg/>
                                <m:e>
                                  <m:r>
                                    <a:rPr lang="en-US" sz="1400" i="1">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9249102" y="4372035"/>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606877" y="5152310"/>
            <a:ext cx="11353800"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red shaded region above is </a:t>
            </a:r>
            <a:r>
              <a:rPr lang="en-US" sz="2400" dirty="0">
                <a:solidFill>
                  <a:srgbClr val="FF0000"/>
                </a:solidFill>
              </a:rPr>
              <a:t>0.0162</a:t>
            </a:r>
            <a:r>
              <a:rPr lang="en-US" sz="2400" dirty="0"/>
              <a:t> (sum of both red areas)</a:t>
            </a:r>
          </a:p>
        </p:txBody>
      </p:sp>
      <p:pic>
        <p:nvPicPr>
          <p:cNvPr id="6" name="Picture 5"/>
          <p:cNvPicPr>
            <a:picLocks noChangeAspect="1"/>
          </p:cNvPicPr>
          <p:nvPr/>
        </p:nvPicPr>
        <p:blipFill>
          <a:blip r:embed="rId7"/>
          <a:stretch>
            <a:fillRect/>
          </a:stretch>
        </p:blipFill>
        <p:spPr>
          <a:xfrm>
            <a:off x="3492157" y="2732048"/>
            <a:ext cx="5278721" cy="1687552"/>
          </a:xfrm>
          <a:prstGeom prst="rect">
            <a:avLst/>
          </a:prstGeom>
        </p:spPr>
      </p:pic>
    </p:spTree>
    <p:extLst>
      <p:ext uri="{BB962C8B-B14F-4D97-AF65-F5344CB8AC3E}">
        <p14:creationId xmlns:p14="http://schemas.microsoft.com/office/powerpoint/2010/main" val="99660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1962150" y="2317750"/>
            <a:ext cx="8267700" cy="2222500"/>
          </a:xfrm>
          <a:prstGeom prst="rect">
            <a:avLst/>
          </a:prstGeom>
        </p:spPr>
      </p:pic>
    </p:spTree>
    <p:extLst>
      <p:ext uri="{BB962C8B-B14F-4D97-AF65-F5344CB8AC3E}">
        <p14:creationId xmlns:p14="http://schemas.microsoft.com/office/powerpoint/2010/main" val="4281458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372E45-ABB8-714B-85F3-C4A23F9072B6}"/>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696007"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79499" y="1057814"/>
                <a:ext cx="95250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a:latin typeface="Cambria Math" panose="02040503050406030204" pitchFamily="18" charset="0"/>
                      </a:rPr>
                      <m:t>ot</m:t>
                    </m:r>
                    <m:r>
                      <a:rPr lang="en-US">
                        <a:latin typeface="Cambria Math" panose="02040503050406030204" pitchFamily="18" charset="0"/>
                      </a:rPr>
                      <m:t> </m:t>
                    </m:r>
                    <m:r>
                      <m:rPr>
                        <m:sty m:val="p"/>
                      </m:rPr>
                      <a:rPr lang="en-US">
                        <a:latin typeface="Cambria Math" panose="02040503050406030204" pitchFamily="18" charset="0"/>
                      </a:rPr>
                      <m:t>equal</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21</m:t>
                    </m:r>
                    <m:r>
                      <a:rPr lang="en-US" i="1">
                        <a:latin typeface="Cambria Math"/>
                      </a:rPr>
                      <m:t>.</m:t>
                    </m:r>
                  </m:oMath>
                </a14:m>
                <a:r>
                  <a:rPr lang="en-US" dirty="0"/>
                  <a:t>  To do this, we take a sample of size n = 8 and find that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79499" y="1057814"/>
                <a:ext cx="9525000"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1143001" y="1748135"/>
            <a:ext cx="8142516"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9229618" y="1668959"/>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a:latin typeface="Cambria Math"/>
                      </a:rPr>
                      <m:t>µ=</m:t>
                    </m:r>
                    <m:r>
                      <a:rPr lang="en-US" sz="2400" i="1">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a:latin typeface="Cambria Math"/>
                      </a:rPr>
                      <m:t>µ≠</m:t>
                    </m:r>
                    <m:r>
                      <a:rPr lang="en-US" sz="2000" i="1">
                        <a:latin typeface="Cambria Math" panose="02040503050406030204" pitchFamily="18" charset="0"/>
                      </a:rPr>
                      <m:t>21</m:t>
                    </m:r>
                    <m:r>
                      <a:rPr lang="en-US" sz="2000" i="1">
                        <a:latin typeface="Cambria Math"/>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229618"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19044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524000" y="4186535"/>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984666" y="4191000"/>
                <a:ext cx="1826334" cy="748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a:rPr>
                        <m:t>=</m:t>
                      </m:r>
                      <m:f>
                        <m:fPr>
                          <m:ctrlPr>
                            <a:rPr lang="en-US" sz="1400" i="1">
                              <a:latin typeface="Cambria Math" panose="02040503050406030204" pitchFamily="18" charset="0"/>
                            </a:rPr>
                          </m:ctrlPr>
                        </m:fPr>
                        <m:num>
                          <m:r>
                            <a:rPr lang="en-US" sz="1400" i="1">
                              <a:latin typeface="Cambria Math" panose="02040503050406030204" pitchFamily="18" charset="0"/>
                            </a:rPr>
                            <m:t>29.86</m:t>
                          </m:r>
                          <m:r>
                            <a:rPr lang="en-US" sz="1400" i="1">
                              <a:latin typeface="Cambria Math"/>
                            </a:rPr>
                            <m:t>−</m:t>
                          </m:r>
                          <m:r>
                            <a:rPr lang="en-US" sz="1400" i="1">
                              <a:latin typeface="Cambria Math" panose="02040503050406030204" pitchFamily="18" charset="0"/>
                            </a:rPr>
                            <m:t>21</m:t>
                          </m:r>
                        </m:num>
                        <m:den>
                          <m:f>
                            <m:fPr>
                              <m:ctrlPr>
                                <a:rPr lang="en-US" sz="1400" i="1">
                                  <a:latin typeface="Cambria Math" panose="02040503050406030204" pitchFamily="18" charset="0"/>
                                </a:rPr>
                              </m:ctrlPr>
                            </m:fPr>
                            <m:num>
                              <m:r>
                                <a:rPr lang="en-US" sz="1400" i="1">
                                  <a:latin typeface="Cambria Math" panose="02040503050406030204" pitchFamily="18" charset="0"/>
                                </a:rPr>
                                <m:t>7.09</m:t>
                              </m:r>
                            </m:num>
                            <m:den>
                              <m:rad>
                                <m:radPr>
                                  <m:degHide m:val="on"/>
                                  <m:ctrlPr>
                                    <a:rPr lang="en-US" sz="1400" i="1">
                                      <a:latin typeface="Cambria Math" panose="02040503050406030204" pitchFamily="18" charset="0"/>
                                    </a:rPr>
                                  </m:ctrlPr>
                                </m:radPr>
                                <m:deg/>
                                <m:e>
                                  <m:r>
                                    <a:rPr lang="en-US" sz="1400" i="1">
                                      <a:latin typeface="Cambria Math" panose="02040503050406030204" pitchFamily="18" charset="0"/>
                                    </a:rPr>
                                    <m:t>7</m:t>
                                  </m:r>
                                </m:e>
                              </m:rad>
                            </m:den>
                          </m:f>
                        </m:den>
                      </m:f>
                      <m:r>
                        <a:rPr lang="en-US" sz="1400">
                          <a:latin typeface="Cambria Math"/>
                        </a:rPr>
                        <m:t>=</m:t>
                      </m:r>
                      <m:r>
                        <a:rPr lang="en-US" sz="140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9984666" y="4191000"/>
                <a:ext cx="1826334" cy="7484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26842" y="4191001"/>
                <a:ext cx="962315"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a:rPr>
                        <m:t>𝑡</m:t>
                      </m:r>
                      <m:r>
                        <a:rPr lang="en-US" sz="1400" i="1">
                          <a:latin typeface="Cambria Math"/>
                        </a:rPr>
                        <m:t>=</m:t>
                      </m:r>
                      <m:f>
                        <m:fPr>
                          <m:ctrlPr>
                            <a:rPr lang="en-US" sz="1400" i="1">
                              <a:latin typeface="Cambria Math" panose="02040503050406030204" pitchFamily="18" charset="0"/>
                            </a:rPr>
                          </m:ctrlPr>
                        </m:fPr>
                        <m:num>
                          <m:acc>
                            <m:accPr>
                              <m:chr m:val="̅"/>
                              <m:ctrlPr>
                                <a:rPr lang="en-US" sz="1400" i="1">
                                  <a:latin typeface="Cambria Math" panose="02040503050406030204" pitchFamily="18" charset="0"/>
                                </a:rPr>
                              </m:ctrlPr>
                            </m:accPr>
                            <m:e>
                              <m:r>
                                <a:rPr lang="en-US" sz="1400" i="1">
                                  <a:latin typeface="Cambria Math"/>
                                </a:rPr>
                                <m:t>𝑥</m:t>
                              </m:r>
                            </m:e>
                          </m:acc>
                          <m:r>
                            <a:rPr lang="en-US" sz="1400" i="1">
                              <a:latin typeface="Cambria Math"/>
                            </a:rPr>
                            <m:t>−</m:t>
                          </m:r>
                          <m:r>
                            <a:rPr lang="en-US" sz="1400" i="1">
                              <a:latin typeface="Cambria Math"/>
                              <a:ea typeface="Cambria Math"/>
                            </a:rPr>
                            <m:t>𝜇</m:t>
                          </m:r>
                        </m:num>
                        <m:den>
                          <m:f>
                            <m:fPr>
                              <m:ctrlPr>
                                <a:rPr lang="en-US" sz="1400" i="1">
                                  <a:latin typeface="Cambria Math" panose="02040503050406030204" pitchFamily="18" charset="0"/>
                                </a:rPr>
                              </m:ctrlPr>
                            </m:fPr>
                            <m:num>
                              <m:r>
                                <a:rPr lang="en-US" sz="1400" i="1">
                                  <a:latin typeface="Cambria Math"/>
                                </a:rPr>
                                <m:t>𝑠</m:t>
                              </m:r>
                            </m:num>
                            <m:den>
                              <m:rad>
                                <m:radPr>
                                  <m:degHide m:val="on"/>
                                  <m:ctrlPr>
                                    <a:rPr lang="en-US" sz="1400" i="1">
                                      <a:latin typeface="Cambria Math" panose="02040503050406030204" pitchFamily="18" charset="0"/>
                                    </a:rPr>
                                  </m:ctrlPr>
                                </m:radPr>
                                <m:deg/>
                                <m:e>
                                  <m:r>
                                    <a:rPr lang="en-US" sz="1400" i="1">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9226842" y="4191001"/>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96006" y="4900952"/>
            <a:ext cx="8779606" cy="461665"/>
          </a:xfrm>
          <a:prstGeom prst="rect">
            <a:avLst/>
          </a:prstGeom>
          <a:noFill/>
        </p:spPr>
        <p:txBody>
          <a:bodyPr wrap="square" rtlCol="0">
            <a:spAutoFit/>
          </a:bodyPr>
          <a:lstStyle/>
          <a:p>
            <a:r>
              <a:rPr lang="en-US" sz="2400" dirty="0"/>
              <a:t>Step 4: Find the p-value: P-value 0.0162&lt; .05</a:t>
            </a:r>
          </a:p>
        </p:txBody>
      </p:sp>
      <p:sp>
        <p:nvSpPr>
          <p:cNvPr id="12" name="TextBox 11"/>
          <p:cNvSpPr txBox="1"/>
          <p:nvPr/>
        </p:nvSpPr>
        <p:spPr>
          <a:xfrm>
            <a:off x="152400" y="5409695"/>
            <a:ext cx="11785600" cy="1200329"/>
          </a:xfrm>
          <a:prstGeom prst="rect">
            <a:avLst/>
          </a:prstGeom>
          <a:noFill/>
        </p:spPr>
        <p:txBody>
          <a:bodyPr wrap="square" rtlCol="0">
            <a:spAutoFit/>
          </a:bodyPr>
          <a:lstStyle/>
          <a:p>
            <a:r>
              <a:rPr lang="en-US" sz="2400" dirty="0"/>
              <a:t>Step 5: Key!  The sample mean we found is very unusual under the assumption that the true mean age is 21.  So we Reject the assumption that the true mean age is 21. That is, we REJECT H</a:t>
            </a:r>
            <a:r>
              <a:rPr lang="en-US" sz="2400" baseline="-25000" dirty="0"/>
              <a:t>0</a:t>
            </a:r>
            <a:r>
              <a:rPr lang="en-US" sz="2400" dirty="0"/>
              <a:t>.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7"/>
          <a:stretch>
            <a:fillRect/>
          </a:stretch>
        </p:blipFill>
        <p:spPr>
          <a:xfrm>
            <a:off x="3492157" y="2670399"/>
            <a:ext cx="4756494" cy="1520601"/>
          </a:xfrm>
          <a:prstGeom prst="rect">
            <a:avLst/>
          </a:prstGeom>
        </p:spPr>
      </p:pic>
    </p:spTree>
    <p:extLst>
      <p:ext uri="{BB962C8B-B14F-4D97-AF65-F5344CB8AC3E}">
        <p14:creationId xmlns:p14="http://schemas.microsoft.com/office/powerpoint/2010/main" val="10569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5C91A0-BCE3-4942-8FA7-745A8CF43781}"/>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19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63422" y="1106269"/>
                <a:ext cx="9756978" cy="646331"/>
              </a:xfrm>
              <a:prstGeom prst="rect">
                <a:avLst/>
              </a:prstGeom>
              <a:noFill/>
            </p:spPr>
            <p:txBody>
              <a:bodyPr wrap="square" rtlCol="0">
                <a:spAutoFit/>
              </a:bodyPr>
              <a:lstStyle/>
              <a:p>
                <a:pPr algn="ctr"/>
                <a:r>
                  <a:rPr lang="en-US" dirty="0"/>
                  <a:t>We would like to test the claim that the population mean is not equal to 21. To do this, we take a sample of size n = 8 and find that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63422" y="1106269"/>
                <a:ext cx="9756978" cy="646331"/>
              </a:xfrm>
              <a:prstGeom prst="rect">
                <a:avLst/>
              </a:prstGeom>
              <a:blipFill>
                <a:blip r:embed="rId3"/>
                <a:stretch>
                  <a:fillRect t="-3774" r="-519" b="-11321"/>
                </a:stretch>
              </a:blipFill>
            </p:spPr>
            <p:txBody>
              <a:bodyPr/>
              <a:lstStyle/>
              <a:p>
                <a:r>
                  <a:rPr lang="en-US">
                    <a:noFill/>
                  </a:rPr>
                  <a:t> </a:t>
                </a:r>
              </a:p>
            </p:txBody>
          </p:sp>
        </mc:Fallback>
      </mc:AlternateContent>
      <p:sp>
        <p:nvSpPr>
          <p:cNvPr id="5" name="TextBox 4"/>
          <p:cNvSpPr txBox="1"/>
          <p:nvPr/>
        </p:nvSpPr>
        <p:spPr>
          <a:xfrm>
            <a:off x="381001" y="1815256"/>
            <a:ext cx="8904516"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9113956" y="1668959"/>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a:latin typeface="Cambria Math"/>
                      </a:rPr>
                      <m:t>µ=</m:t>
                    </m:r>
                    <m:r>
                      <a:rPr lang="en-US" sz="2400" i="1">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a:latin typeface="Cambria Math"/>
                      </a:rPr>
                      <m:t>µ≠</m:t>
                    </m:r>
                    <m:r>
                      <a:rPr lang="en-US" sz="2000" i="1">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113956"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283244"/>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84426" y="4070312"/>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601200" y="3884851"/>
                <a:ext cx="2150284" cy="12222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a:rPr>
                        <m:t>=</m:t>
                      </m:r>
                      <m:f>
                        <m:fPr>
                          <m:ctrlPr>
                            <a:rPr lang="en-US" sz="1400" i="1">
                              <a:latin typeface="Cambria Math" panose="02040503050406030204" pitchFamily="18" charset="0"/>
                            </a:rPr>
                          </m:ctrlPr>
                        </m:fPr>
                        <m:num>
                          <m:r>
                            <a:rPr lang="en-US" sz="1400" i="1">
                              <a:latin typeface="Cambria Math" panose="02040503050406030204" pitchFamily="18" charset="0"/>
                            </a:rPr>
                            <m:t>29.86</m:t>
                          </m:r>
                          <m:r>
                            <a:rPr lang="en-US" sz="1400" i="1">
                              <a:latin typeface="Cambria Math"/>
                            </a:rPr>
                            <m:t>−</m:t>
                          </m:r>
                          <m:r>
                            <a:rPr lang="en-US" sz="1400" i="1">
                              <a:latin typeface="Cambria Math" panose="02040503050406030204" pitchFamily="18" charset="0"/>
                            </a:rPr>
                            <m:t>21</m:t>
                          </m:r>
                        </m:num>
                        <m:den>
                          <m:f>
                            <m:fPr>
                              <m:ctrlPr>
                                <a:rPr lang="en-US" sz="1400" i="1">
                                  <a:latin typeface="Cambria Math" panose="02040503050406030204" pitchFamily="18" charset="0"/>
                                </a:rPr>
                              </m:ctrlPr>
                            </m:fPr>
                            <m:num>
                              <m:r>
                                <a:rPr lang="en-US" sz="1400" i="1">
                                  <a:latin typeface="Cambria Math" panose="02040503050406030204" pitchFamily="18" charset="0"/>
                                </a:rPr>
                                <m:t>7.09</m:t>
                              </m:r>
                            </m:num>
                            <m:den>
                              <m:rad>
                                <m:radPr>
                                  <m:degHide m:val="on"/>
                                  <m:ctrlPr>
                                    <a:rPr lang="en-US" sz="1400" i="1">
                                      <a:latin typeface="Cambria Math" panose="02040503050406030204" pitchFamily="18" charset="0"/>
                                    </a:rPr>
                                  </m:ctrlPr>
                                </m:radPr>
                                <m:deg/>
                                <m:e>
                                  <m:r>
                                    <a:rPr lang="en-US" sz="1400" i="1">
                                      <a:latin typeface="Cambria Math" panose="02040503050406030204" pitchFamily="18" charset="0"/>
                                    </a:rPr>
                                    <m:t>7</m:t>
                                  </m:r>
                                </m:e>
                              </m:rad>
                            </m:den>
                          </m:f>
                        </m:den>
                      </m:f>
                    </m:oMath>
                  </m:oMathPara>
                </a14:m>
                <a:endParaRPr lang="en-US" sz="1400" i="1" dirty="0">
                  <a:latin typeface="Cambria Math" panose="02040503050406030204" pitchFamily="18" charset="0"/>
                </a:endParaRPr>
              </a:p>
              <a:p>
                <a:endParaRPr lang="en-US" sz="1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a:solidFill>
                            <a:srgbClr val="FF0000"/>
                          </a:solidFill>
                          <a:latin typeface="Cambria Math"/>
                        </a:rPr>
                        <m:t>=</m:t>
                      </m:r>
                      <m:r>
                        <a:rPr lang="en-US" b="1">
                          <a:solidFill>
                            <a:srgbClr val="FF0000"/>
                          </a:solidFill>
                          <a:latin typeface="Cambria Math" panose="02040503050406030204" pitchFamily="18" charset="0"/>
                        </a:rPr>
                        <m:t>𝟑</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9601200" y="3884851"/>
                <a:ext cx="2150284" cy="12222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85516" y="3886288"/>
                <a:ext cx="962315"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a:rPr>
                        <m:t>𝑡</m:t>
                      </m:r>
                      <m:r>
                        <a:rPr lang="en-US" sz="1400" i="1">
                          <a:latin typeface="Cambria Math"/>
                        </a:rPr>
                        <m:t>=</m:t>
                      </m:r>
                      <m:f>
                        <m:fPr>
                          <m:ctrlPr>
                            <a:rPr lang="en-US" sz="1400" i="1">
                              <a:latin typeface="Cambria Math" panose="02040503050406030204" pitchFamily="18" charset="0"/>
                            </a:rPr>
                          </m:ctrlPr>
                        </m:fPr>
                        <m:num>
                          <m:acc>
                            <m:accPr>
                              <m:chr m:val="̅"/>
                              <m:ctrlPr>
                                <a:rPr lang="en-US" sz="1400" i="1">
                                  <a:latin typeface="Cambria Math" panose="02040503050406030204" pitchFamily="18" charset="0"/>
                                </a:rPr>
                              </m:ctrlPr>
                            </m:accPr>
                            <m:e>
                              <m:r>
                                <a:rPr lang="en-US" sz="1400" i="1">
                                  <a:latin typeface="Cambria Math"/>
                                </a:rPr>
                                <m:t>𝑥</m:t>
                              </m:r>
                            </m:e>
                          </m:acc>
                          <m:r>
                            <a:rPr lang="en-US" sz="1400" i="1">
                              <a:latin typeface="Cambria Math"/>
                            </a:rPr>
                            <m:t>−</m:t>
                          </m:r>
                          <m:r>
                            <a:rPr lang="en-US" sz="1400" i="1">
                              <a:latin typeface="Cambria Math"/>
                              <a:ea typeface="Cambria Math"/>
                            </a:rPr>
                            <m:t>𝜇</m:t>
                          </m:r>
                        </m:num>
                        <m:den>
                          <m:f>
                            <m:fPr>
                              <m:ctrlPr>
                                <a:rPr lang="en-US" sz="1400" i="1">
                                  <a:latin typeface="Cambria Math" panose="02040503050406030204" pitchFamily="18" charset="0"/>
                                </a:rPr>
                              </m:ctrlPr>
                            </m:fPr>
                            <m:num>
                              <m:r>
                                <a:rPr lang="en-US" sz="1400" i="1">
                                  <a:latin typeface="Cambria Math"/>
                                </a:rPr>
                                <m:t>𝑠</m:t>
                              </m:r>
                            </m:num>
                            <m:den>
                              <m:rad>
                                <m:radPr>
                                  <m:degHide m:val="on"/>
                                  <m:ctrlPr>
                                    <a:rPr lang="en-US" sz="1400" i="1">
                                      <a:latin typeface="Cambria Math" panose="02040503050406030204" pitchFamily="18" charset="0"/>
                                    </a:rPr>
                                  </m:ctrlPr>
                                </m:radPr>
                                <m:deg/>
                                <m:e>
                                  <m:r>
                                    <a:rPr lang="en-US" sz="1400" i="1">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9285516" y="3886288"/>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84426" y="4565358"/>
            <a:ext cx="8779606" cy="461665"/>
          </a:xfrm>
          <a:prstGeom prst="rect">
            <a:avLst/>
          </a:prstGeom>
          <a:noFill/>
        </p:spPr>
        <p:txBody>
          <a:bodyPr wrap="square" rtlCol="0">
            <a:spAutoFit/>
          </a:bodyPr>
          <a:lstStyle/>
          <a:p>
            <a:r>
              <a:rPr lang="en-US" sz="2400" dirty="0"/>
              <a:t>Step 4: Find the p-value: P-value 0.0162 &lt; 0.05</a:t>
            </a:r>
          </a:p>
        </p:txBody>
      </p:sp>
      <p:pic>
        <p:nvPicPr>
          <p:cNvPr id="6" name="Picture 5"/>
          <p:cNvPicPr>
            <a:picLocks noChangeAspect="1"/>
          </p:cNvPicPr>
          <p:nvPr/>
        </p:nvPicPr>
        <p:blipFill>
          <a:blip r:embed="rId7"/>
          <a:stretch>
            <a:fillRect/>
          </a:stretch>
        </p:blipFill>
        <p:spPr>
          <a:xfrm>
            <a:off x="3319036" y="2744909"/>
            <a:ext cx="4265084" cy="1363503"/>
          </a:xfrm>
          <a:prstGeom prst="rect">
            <a:avLst/>
          </a:prstGeom>
        </p:spPr>
      </p:pic>
      <p:sp>
        <p:nvSpPr>
          <p:cNvPr id="12" name="TextBox 11"/>
          <p:cNvSpPr txBox="1"/>
          <p:nvPr/>
        </p:nvSpPr>
        <p:spPr>
          <a:xfrm>
            <a:off x="1684426" y="5024735"/>
            <a:ext cx="8779606" cy="461665"/>
          </a:xfrm>
          <a:prstGeom prst="rect">
            <a:avLst/>
          </a:prstGeom>
          <a:noFill/>
        </p:spPr>
        <p:txBody>
          <a:bodyPr wrap="square" rtlCol="0">
            <a:spAutoFit/>
          </a:bodyPr>
          <a:lstStyle/>
          <a:p>
            <a:r>
              <a:rPr lang="en-US" sz="2400" dirty="0"/>
              <a:t>Step 5:  REJECT H</a:t>
            </a:r>
            <a:r>
              <a:rPr lang="en-US" sz="2400" baseline="-25000" dirty="0"/>
              <a:t>0</a:t>
            </a:r>
            <a:r>
              <a:rPr lang="en-US" sz="2400" dirty="0"/>
              <a:t>  </a:t>
            </a:r>
          </a:p>
        </p:txBody>
      </p:sp>
      <p:sp>
        <p:nvSpPr>
          <p:cNvPr id="13" name="TextBox 12"/>
          <p:cNvSpPr txBox="1"/>
          <p:nvPr/>
        </p:nvSpPr>
        <p:spPr>
          <a:xfrm>
            <a:off x="152400" y="5457160"/>
            <a:ext cx="11887200" cy="1200329"/>
          </a:xfrm>
          <a:prstGeom prst="rect">
            <a:avLst/>
          </a:prstGeom>
          <a:noFill/>
        </p:spPr>
        <p:txBody>
          <a:bodyPr wrap="square" rtlCol="0">
            <a:spAutoFit/>
          </a:bodyPr>
          <a:lstStyle/>
          <a:p>
            <a:r>
              <a:rPr lang="en-US" dirty="0"/>
              <a:t>Step 6:  There is sufficient evidence to conclude that the true mean age of patrons at the Comber at 7pm is not equal to 21 (</a:t>
            </a:r>
            <a:r>
              <a:rPr lang="en-US" dirty="0">
                <a:solidFill>
                  <a:srgbClr val="FF0000"/>
                </a:solidFill>
              </a:rPr>
              <a:t>p-value =0.0162 </a:t>
            </a:r>
            <a:r>
              <a:rPr lang="en-US" dirty="0"/>
              <a:t>from a t-test). We could also say that there is sufficient evidence to conclude that the true mean is greater than 21. (Consider the red area in the right most tail.) </a:t>
            </a:r>
            <a:r>
              <a:rPr lang="en-US" dirty="0">
                <a:solidFill>
                  <a:srgbClr val="FF0000"/>
                </a:solidFill>
              </a:rPr>
              <a:t>This was not a random sample of all times, only at 7pm; thus, the result cannot be applied to the bar at all times.  The results are nevertheless intriguing.</a:t>
            </a:r>
            <a:r>
              <a:rPr lang="en-US" dirty="0"/>
              <a:t>   </a:t>
            </a:r>
          </a:p>
        </p:txBody>
      </p:sp>
    </p:spTree>
    <p:extLst>
      <p:ext uri="{BB962C8B-B14F-4D97-AF65-F5344CB8AC3E}">
        <p14:creationId xmlns:p14="http://schemas.microsoft.com/office/powerpoint/2010/main" val="34941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4" y="60368"/>
            <a:ext cx="92202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32</a:t>
            </a:fld>
            <a:endParaRPr lang="en-US" altLang="en-US" dirty="0"/>
          </a:p>
        </p:txBody>
      </p:sp>
      <p:sp>
        <p:nvSpPr>
          <p:cNvPr id="5" name="Rectangle 4"/>
          <p:cNvSpPr/>
          <p:nvPr/>
        </p:nvSpPr>
        <p:spPr>
          <a:xfrm>
            <a:off x="2346960" y="1832042"/>
            <a:ext cx="7750840" cy="2523768"/>
          </a:xfrm>
          <a:prstGeom prst="rect">
            <a:avLst/>
          </a:prstGeom>
        </p:spPr>
        <p:txBody>
          <a:bodyPr wrap="none">
            <a:spAutoFit/>
          </a:bodyPr>
          <a:lstStyle/>
          <a:p>
            <a:r>
              <a:rPr lang="en-US" sz="3200" b="1" dirty="0">
                <a:solidFill>
                  <a:srgbClr val="FF0000"/>
                </a:solidFill>
              </a:rPr>
              <a:t>Step 4: Find the p-value: p-value &lt; 0.05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669687" y="4208156"/>
            <a:ext cx="4278153" cy="1880589"/>
          </a:xfrm>
          <a:prstGeom prst="rect">
            <a:avLst/>
          </a:prstGeom>
        </p:spPr>
      </p:pic>
      <p:pic>
        <p:nvPicPr>
          <p:cNvPr id="7" name="Picture 6"/>
          <p:cNvPicPr>
            <a:picLocks noChangeAspect="1"/>
          </p:cNvPicPr>
          <p:nvPr/>
        </p:nvPicPr>
        <p:blipFill>
          <a:blip r:embed="rId3"/>
          <a:stretch>
            <a:fillRect/>
          </a:stretch>
        </p:blipFill>
        <p:spPr>
          <a:xfrm>
            <a:off x="6186734" y="3160396"/>
            <a:ext cx="3906095" cy="2888718"/>
          </a:xfrm>
          <a:prstGeom prst="rect">
            <a:avLst/>
          </a:prstGeom>
        </p:spPr>
      </p:pic>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6980578" y="4944956"/>
            <a:ext cx="1178806" cy="369332"/>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6758940" y="2708910"/>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p:nvPr/>
        </p:nvCxnSpPr>
        <p:spPr>
          <a:xfrm flipV="1">
            <a:off x="7181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0C4489-98E7-4CB3-8657-C6C363DD23BF}"/>
              </a:ext>
            </a:extLst>
          </p:cNvPr>
          <p:cNvSpPr txBox="1"/>
          <p:nvPr/>
        </p:nvSpPr>
        <p:spPr>
          <a:xfrm>
            <a:off x="2279780" y="6027789"/>
            <a:ext cx="7813048" cy="246221"/>
          </a:xfrm>
          <a:prstGeom prst="rect">
            <a:avLst/>
          </a:prstGeom>
          <a:noFill/>
        </p:spPr>
        <p:txBody>
          <a:bodyPr wrap="square" rtlCol="0">
            <a:spAutoFit/>
          </a:bodyPr>
          <a:lstStyle/>
          <a:p>
            <a:r>
              <a:rPr lang="en-US" sz="1000" dirty="0"/>
              <a:t>* The @@ symbol tells SAS to read the data “sideways” in a row.</a:t>
            </a:r>
          </a:p>
        </p:txBody>
      </p:sp>
    </p:spTree>
    <p:extLst>
      <p:ext uri="{BB962C8B-B14F-4D97-AF65-F5344CB8AC3E}">
        <p14:creationId xmlns:p14="http://schemas.microsoft.com/office/powerpoint/2010/main" val="40182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98E57-A8F2-4E4E-B901-AE4157BD4C2C}"/>
              </a:ext>
            </a:extLst>
          </p:cNvPr>
          <p:cNvPicPr>
            <a:picLocks noChangeAspect="1"/>
          </p:cNvPicPr>
          <p:nvPr/>
        </p:nvPicPr>
        <p:blipFill>
          <a:blip r:embed="rId2"/>
          <a:stretch>
            <a:fillRect/>
          </a:stretch>
        </p:blipFill>
        <p:spPr>
          <a:xfrm>
            <a:off x="3028951" y="3610188"/>
            <a:ext cx="5438775" cy="2066925"/>
          </a:xfrm>
          <a:prstGeom prst="rect">
            <a:avLst/>
          </a:prstGeom>
        </p:spPr>
      </p:pic>
      <p:sp>
        <p:nvSpPr>
          <p:cNvPr id="2" name="Title 1"/>
          <p:cNvSpPr>
            <a:spLocks noGrp="1"/>
          </p:cNvSpPr>
          <p:nvPr>
            <p:ph type="title"/>
          </p:nvPr>
        </p:nvSpPr>
        <p:spPr>
          <a:xfrm>
            <a:off x="1536080" y="62633"/>
            <a:ext cx="93726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33</a:t>
            </a:fld>
            <a:endParaRPr lang="en-US" altLang="en-US" dirty="0"/>
          </a:p>
        </p:txBody>
      </p:sp>
      <p:sp>
        <p:nvSpPr>
          <p:cNvPr id="5" name="Rectangle 4"/>
          <p:cNvSpPr/>
          <p:nvPr/>
        </p:nvSpPr>
        <p:spPr>
          <a:xfrm>
            <a:off x="2346960" y="1832042"/>
            <a:ext cx="7750840" cy="1415772"/>
          </a:xfrm>
          <a:prstGeom prst="rect">
            <a:avLst/>
          </a:prstGeom>
        </p:spPr>
        <p:txBody>
          <a:bodyPr wrap="none">
            <a:spAutoFit/>
          </a:bodyPr>
          <a:lstStyle/>
          <a:p>
            <a:r>
              <a:rPr lang="en-US" sz="3200" b="1" dirty="0">
                <a:solidFill>
                  <a:srgbClr val="FF0000"/>
                </a:solidFill>
              </a:rPr>
              <a:t>Step 4: Find the p-value: p-value &lt; 0.05</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5341404" y="4441371"/>
            <a:ext cx="549324" cy="369332"/>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3028950" y="4944689"/>
            <a:ext cx="1480846" cy="369332"/>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7066850" y="5395971"/>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a:cxnSpLocks/>
            <a:stCxn id="9" idx="3"/>
            <a:endCxn id="3" idx="1"/>
          </p:cNvCxnSpPr>
          <p:nvPr/>
        </p:nvCxnSpPr>
        <p:spPr>
          <a:xfrm>
            <a:off x="4509796" y="5129355"/>
            <a:ext cx="2557054" cy="45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34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34</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143000" y="1841751"/>
                <a:ext cx="10210800" cy="4800600"/>
              </a:xfrm>
            </p:spPr>
            <p:txBody>
              <a:bodyPr>
                <a:normAutofit/>
              </a:bodyPr>
              <a:lstStyle/>
              <a:p>
                <a:r>
                  <a:rPr lang="en-US" sz="2200" dirty="0"/>
                  <a:t>Suppose we </a:t>
                </a:r>
                <a:r>
                  <a:rPr lang="en-US" dirty="0"/>
                  <a:t>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&gt;24</m:t>
                    </m:r>
                  </m:oMath>
                </a14:m>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143000" y="1841751"/>
                <a:ext cx="10210800" cy="4800600"/>
              </a:xfrm>
              <a:blipFill>
                <a:blip r:embed="rId2"/>
                <a:stretch>
                  <a:fillRect l="-1366" t="-1579"/>
                </a:stretch>
              </a:blipFill>
            </p:spPr>
            <p:txBody>
              <a:bodyPr/>
              <a:lstStyle/>
              <a:p>
                <a:r>
                  <a:rPr lang="en-US">
                    <a:noFill/>
                  </a:rPr>
                  <a:t> </a:t>
                </a:r>
              </a:p>
            </p:txBody>
          </p:sp>
        </mc:Fallback>
      </mc:AlternateContent>
    </p:spTree>
    <p:extLst>
      <p:ext uri="{BB962C8B-B14F-4D97-AF65-F5344CB8AC3E}">
        <p14:creationId xmlns:p14="http://schemas.microsoft.com/office/powerpoint/2010/main" val="3289237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35</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295400" y="1697289"/>
                <a:ext cx="9829800" cy="4800600"/>
              </a:xfrm>
            </p:spPr>
            <p:txBody>
              <a:bodyPr>
                <a:normAutofit fontScale="92500" lnSpcReduction="2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=1.943</m:t>
                    </m:r>
                  </m:oMath>
                </a14:m>
                <a:r>
                  <a:rPr lang="en-US" sz="2200" dirty="0"/>
                  <a:t> </a:t>
                </a:r>
                <a:r>
                  <a:rPr lang="en-US" sz="2200" dirty="0">
                    <a:solidFill>
                      <a:srgbClr val="FF0000"/>
                    </a:solidFill>
                  </a:rPr>
                  <a:t>(alpha = 0.05)</a:t>
                </a:r>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solidFill>
                      <a:srgbClr val="FF0000"/>
                    </a:solidFill>
                  </a:rPr>
                  <a:t>1-sided 95% CI</a:t>
                </a:r>
                <a:r>
                  <a:rPr lang="en-US" sz="2200" dirty="0"/>
                  <a:t>: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24.7, </m:t>
                        </m:r>
                        <m:r>
                          <a:rPr lang="en-US" sz="2200" i="1">
                            <a:latin typeface="Cambria Math"/>
                            <a:ea typeface="Cambria Math"/>
                          </a:rPr>
                          <m:t>∞</m:t>
                        </m:r>
                      </m:e>
                    </m:d>
                  </m:oMath>
                </a14:m>
                <a:endParaRPr lang="en-US" sz="2200" dirty="0"/>
              </a:p>
              <a:p>
                <a:r>
                  <a:rPr lang="en-US" dirty="0">
                    <a:solidFill>
                      <a:srgbClr val="FF0000"/>
                    </a:solidFill>
                  </a:rPr>
                  <a:t>2-sided 95% CI</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295400" y="1697289"/>
                <a:ext cx="9829800" cy="4800600"/>
              </a:xfrm>
              <a:blipFill>
                <a:blip r:embed="rId2"/>
                <a:stretch>
                  <a:fillRect l="-1290" t="-3430" r="-129"/>
                </a:stretch>
              </a:blipFill>
            </p:spPr>
            <p:txBody>
              <a:bodyPr/>
              <a:lstStyle/>
              <a:p>
                <a:r>
                  <a:rPr lang="en-US">
                    <a:noFill/>
                  </a:rPr>
                  <a:t> </a:t>
                </a:r>
              </a:p>
            </p:txBody>
          </p:sp>
        </mc:Fallback>
      </mc:AlternateContent>
    </p:spTree>
    <p:extLst>
      <p:ext uri="{BB962C8B-B14F-4D97-AF65-F5344CB8AC3E}">
        <p14:creationId xmlns:p14="http://schemas.microsoft.com/office/powerpoint/2010/main" val="4288877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6452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36</a:t>
            </a:fld>
            <a:endParaRPr lang="en-US" dirty="0"/>
          </a:p>
        </p:txBody>
      </p:sp>
      <p:sp>
        <p:nvSpPr>
          <p:cNvPr id="7" name="Content Placeholder 2"/>
          <p:cNvSpPr>
            <a:spLocks noGrp="1"/>
          </p:cNvSpPr>
          <p:nvPr>
            <p:ph idx="1"/>
          </p:nvPr>
        </p:nvSpPr>
        <p:spPr>
          <a:xfrm>
            <a:off x="710387" y="1371600"/>
            <a:ext cx="109728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100" y="2672790"/>
            <a:ext cx="2938463" cy="265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67" y="2682941"/>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443286"/>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42907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55445" y="6017915"/>
            <a:ext cx="3467096" cy="369332"/>
          </a:xfrm>
          <a:prstGeom prst="rect">
            <a:avLst/>
          </a:prstGeom>
          <a:noFill/>
        </p:spPr>
        <p:txBody>
          <a:bodyPr wrap="square" rtlCol="0">
            <a:spAutoFit/>
          </a:bodyPr>
          <a:lstStyle/>
          <a:p>
            <a:pPr algn="ctr"/>
            <a:r>
              <a:rPr lang="en-US" dirty="0"/>
              <a:t>One Sided-Test at alpha = 0.05</a:t>
            </a:r>
          </a:p>
        </p:txBody>
      </p:sp>
      <p:sp>
        <p:nvSpPr>
          <p:cNvPr id="12" name="TextBox 11"/>
          <p:cNvSpPr txBox="1"/>
          <p:nvPr/>
        </p:nvSpPr>
        <p:spPr>
          <a:xfrm>
            <a:off x="6196787" y="6002438"/>
            <a:ext cx="3467085" cy="369332"/>
          </a:xfrm>
          <a:prstGeom prst="rect">
            <a:avLst/>
          </a:prstGeom>
          <a:noFill/>
        </p:spPr>
        <p:txBody>
          <a:bodyPr wrap="square" rtlCol="0">
            <a:spAutoFit/>
          </a:bodyPr>
          <a:lstStyle/>
          <a:p>
            <a:pPr algn="ctr"/>
            <a:r>
              <a:rPr lang="en-US" dirty="0"/>
              <a:t>Two Sided-Test at alpha = 0.05</a:t>
            </a:r>
          </a:p>
        </p:txBody>
      </p:sp>
    </p:spTree>
    <p:extLst>
      <p:ext uri="{BB962C8B-B14F-4D97-AF65-F5344CB8AC3E}">
        <p14:creationId xmlns:p14="http://schemas.microsoft.com/office/powerpoint/2010/main" val="1835563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7976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37</a:t>
            </a:fld>
            <a:endParaRPr lang="en-US" dirty="0"/>
          </a:p>
        </p:txBody>
      </p:sp>
      <p:sp>
        <p:nvSpPr>
          <p:cNvPr id="7" name="Content Placeholder 2"/>
          <p:cNvSpPr>
            <a:spLocks noGrp="1"/>
          </p:cNvSpPr>
          <p:nvPr>
            <p:ph idx="1"/>
          </p:nvPr>
        </p:nvSpPr>
        <p:spPr>
          <a:xfrm>
            <a:off x="533400" y="1719418"/>
            <a:ext cx="11049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1" y="2957426"/>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717771"/>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703555"/>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91444" y="6336268"/>
            <a:ext cx="3294312" cy="369332"/>
          </a:xfrm>
          <a:prstGeom prst="rect">
            <a:avLst/>
          </a:prstGeom>
          <a:noFill/>
        </p:spPr>
        <p:txBody>
          <a:bodyPr wrap="square" rtlCol="0">
            <a:spAutoFit/>
          </a:bodyPr>
          <a:lstStyle/>
          <a:p>
            <a:pPr algn="ctr"/>
            <a:r>
              <a:rPr lang="en-US" dirty="0"/>
              <a:t>Two Sided-Test at alpha = 0.1</a:t>
            </a:r>
          </a:p>
        </p:txBody>
      </p:sp>
      <p:sp>
        <p:nvSpPr>
          <p:cNvPr id="12" name="TextBox 11"/>
          <p:cNvSpPr txBox="1"/>
          <p:nvPr/>
        </p:nvSpPr>
        <p:spPr>
          <a:xfrm>
            <a:off x="6096001" y="6295945"/>
            <a:ext cx="3704553" cy="369332"/>
          </a:xfrm>
          <a:prstGeom prst="rect">
            <a:avLst/>
          </a:prstGeom>
          <a:noFill/>
        </p:spPr>
        <p:txBody>
          <a:bodyPr wrap="square" rtlCol="0">
            <a:spAutoFit/>
          </a:bodyPr>
          <a:lstStyle/>
          <a:p>
            <a:pPr algn="ctr"/>
            <a:r>
              <a:rPr lang="en-US" dirty="0"/>
              <a:t>Two Sided-Test at alpha = 0.05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54" y="2934680"/>
            <a:ext cx="2954004"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051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38</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81000" y="2362200"/>
                <a:ext cx="11430000" cy="4800600"/>
              </a:xfrm>
            </p:spPr>
            <p:txBody>
              <a:bodyPr/>
              <a:lstStyle/>
              <a:p>
                <a:pPr marL="0" indent="0">
                  <a:buNone/>
                </a:pPr>
                <a:endParaRPr lang="en-US" dirty="0"/>
              </a:p>
              <a:p>
                <a:r>
                  <a:rPr lang="en-US" sz="2200" dirty="0"/>
                  <a:t>Take-away: you can run into a situation where a 1-sided p-value at </a:t>
                </a:r>
                <a14:m>
                  <m:oMath xmlns:m="http://schemas.openxmlformats.org/officeDocument/2006/math">
                    <m:r>
                      <a:rPr lang="en-US" sz="2200" i="1">
                        <a:latin typeface="Cambria Math"/>
                        <a:ea typeface="Cambria Math"/>
                      </a:rPr>
                      <m:t>𝛼</m:t>
                    </m:r>
                  </m:oMath>
                </a14:m>
                <a:r>
                  <a:rPr lang="en-US" sz="2200" dirty="0"/>
                  <a:t> does not ‘agree’ with a 2-sided </a:t>
                </a:r>
                <a14:m>
                  <m:oMath xmlns:m="http://schemas.openxmlformats.org/officeDocument/2006/math">
                    <m:d>
                      <m:dPr>
                        <m:ctrlPr>
                          <a:rPr lang="en-US" sz="2200" i="1">
                            <a:latin typeface="Cambria Math" panose="02040503050406030204" pitchFamily="18" charset="0"/>
                          </a:rPr>
                        </m:ctrlPr>
                      </m:dPr>
                      <m:e>
                        <m:r>
                          <a:rPr lang="en-US" sz="2200" i="1">
                            <a:latin typeface="Cambria Math"/>
                          </a:rPr>
                          <m:t>1−</m:t>
                        </m:r>
                        <m:r>
                          <a:rPr lang="en-US" i="1">
                            <a:latin typeface="Cambria Math"/>
                            <a:ea typeface="Cambria Math"/>
                          </a:rPr>
                          <m:t>𝛼</m:t>
                        </m:r>
                      </m:e>
                    </m:d>
                    <m:r>
                      <a:rPr lang="en-US" sz="2200" i="1">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81000" y="2362200"/>
                <a:ext cx="11430000" cy="4800600"/>
              </a:xfrm>
              <a:blipFill>
                <a:blip r:embed="rId2"/>
                <a:stretch>
                  <a:fillRect l="-666"/>
                </a:stretch>
              </a:blipFill>
            </p:spPr>
            <p:txBody>
              <a:bodyPr/>
              <a:lstStyle/>
              <a:p>
                <a:r>
                  <a:rPr lang="en-US">
                    <a:noFill/>
                  </a:rPr>
                  <a:t> </a:t>
                </a:r>
              </a:p>
            </p:txBody>
          </p:sp>
        </mc:Fallback>
      </mc:AlternateContent>
    </p:spTree>
    <p:extLst>
      <p:ext uri="{BB962C8B-B14F-4D97-AF65-F5344CB8AC3E}">
        <p14:creationId xmlns:p14="http://schemas.microsoft.com/office/powerpoint/2010/main" val="1117797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006" y="2241867"/>
            <a:ext cx="7543800" cy="1450757"/>
          </a:xfrm>
        </p:spPr>
        <p:txBody>
          <a:bodyPr/>
          <a:lstStyle/>
          <a:p>
            <a:pPr algn="ctr"/>
            <a:r>
              <a:rPr lang="en-US" dirty="0"/>
              <a:t>End Question 4</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39</a:t>
            </a:fld>
            <a:endParaRPr lang="en-US" altLang="en-US" dirty="0"/>
          </a:p>
        </p:txBody>
      </p:sp>
    </p:spTree>
    <p:extLst>
      <p:ext uri="{BB962C8B-B14F-4D97-AF65-F5344CB8AC3E}">
        <p14:creationId xmlns:p14="http://schemas.microsoft.com/office/powerpoint/2010/main" val="346581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1962150" y="1876587"/>
            <a:ext cx="8267700" cy="2222500"/>
          </a:xfrm>
          <a:prstGeom prst="rect">
            <a:avLst/>
          </a:prstGeom>
        </p:spPr>
      </p:pic>
      <p:pic>
        <p:nvPicPr>
          <p:cNvPr id="6" name="Picture 2" descr="http://johannesgijsbers.files.wordpress.com/2013/09/nmeth-2613-f3.jpg">
            <a:extLst>
              <a:ext uri="{FF2B5EF4-FFF2-40B4-BE49-F238E27FC236}">
                <a16:creationId xmlns:a16="http://schemas.microsoft.com/office/drawing/2014/main" id="{A7B27B6C-E6B6-744D-84B6-E48D738AB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642" y="2722694"/>
            <a:ext cx="4764855" cy="345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7E67F80-EC16-FC44-B9E0-97E95CE117E4}"/>
              </a:ext>
            </a:extLst>
          </p:cNvPr>
          <p:cNvSpPr txBox="1"/>
          <p:nvPr/>
        </p:nvSpPr>
        <p:spPr>
          <a:xfrm>
            <a:off x="1642341" y="4221677"/>
            <a:ext cx="3174451" cy="2031325"/>
          </a:xfrm>
          <a:prstGeom prst="rect">
            <a:avLst/>
          </a:prstGeom>
          <a:noFill/>
        </p:spPr>
        <p:txBody>
          <a:bodyPr wrap="square" rtlCol="0">
            <a:spAutoFit/>
          </a:bodyPr>
          <a:lstStyle/>
          <a:p>
            <a:r>
              <a:rPr lang="en-US" dirty="0">
                <a:solidFill>
                  <a:srgbClr val="FF0000"/>
                </a:solidFill>
              </a:rPr>
              <a:t>Please ask if you have a question.  We can cover this now, in office hours and /or the Bridge Course for a detailed explanation.  </a:t>
            </a:r>
          </a:p>
          <a:p>
            <a:r>
              <a:rPr lang="en-US" dirty="0">
                <a:solidFill>
                  <a:srgbClr val="FF0000"/>
                </a:solidFill>
              </a:rPr>
              <a:t>The CLT is why the T-Test is so effective. </a:t>
            </a:r>
          </a:p>
        </p:txBody>
      </p:sp>
      <p:sp>
        <p:nvSpPr>
          <p:cNvPr id="8" name="Rectangle 7">
            <a:extLst>
              <a:ext uri="{FF2B5EF4-FFF2-40B4-BE49-F238E27FC236}">
                <a16:creationId xmlns:a16="http://schemas.microsoft.com/office/drawing/2014/main" id="{473517D3-F4E2-8147-BFF2-3083F91A6BF9}"/>
              </a:ext>
            </a:extLst>
          </p:cNvPr>
          <p:cNvSpPr/>
          <p:nvPr/>
        </p:nvSpPr>
        <p:spPr>
          <a:xfrm>
            <a:off x="2156299" y="3618689"/>
            <a:ext cx="1274323" cy="480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0565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256006" y="2241867"/>
                <a:ext cx="7543800" cy="1450757"/>
              </a:xfrm>
            </p:spPr>
            <p:txBody>
              <a:bodyPr/>
              <a:lstStyle/>
              <a:p>
                <a:pPr algn="ctr"/>
                <a:r>
                  <a:rPr lang="en-US" dirty="0"/>
                  <a:t>Question 5</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256006" y="2241867"/>
                <a:ext cx="7543800" cy="1450757"/>
              </a:xfrm>
              <a:blipFill>
                <a:blip r:embed="rId2"/>
                <a:stretch>
                  <a:fillRect t="-7826" b="-20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40</a:t>
            </a:fld>
            <a:endParaRPr lang="en-US" altLang="en-US" dirty="0"/>
          </a:p>
        </p:txBody>
      </p:sp>
    </p:spTree>
    <p:extLst>
      <p:ext uri="{BB962C8B-B14F-4D97-AF65-F5344CB8AC3E}">
        <p14:creationId xmlns:p14="http://schemas.microsoft.com/office/powerpoint/2010/main" val="2616548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62A0-A325-2C4E-8FB2-6D4EBE8723A9}"/>
              </a:ext>
            </a:extLst>
          </p:cNvPr>
          <p:cNvSpPr>
            <a:spLocks noGrp="1"/>
          </p:cNvSpPr>
          <p:nvPr>
            <p:ph type="title"/>
          </p:nvPr>
        </p:nvSpPr>
        <p:spPr/>
        <p:txBody>
          <a:bodyPr/>
          <a:lstStyle/>
          <a:p>
            <a:r>
              <a:rPr lang="en-US" dirty="0"/>
              <a:t>From The Homework!  (Q 3)</a:t>
            </a:r>
          </a:p>
        </p:txBody>
      </p:sp>
      <p:sp>
        <p:nvSpPr>
          <p:cNvPr id="4" name="Slide Number Placeholder 3">
            <a:extLst>
              <a:ext uri="{FF2B5EF4-FFF2-40B4-BE49-F238E27FC236}">
                <a16:creationId xmlns:a16="http://schemas.microsoft.com/office/drawing/2014/main" id="{6D562A6A-2FAC-B041-B3E1-4592AF8A2115}"/>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41</a:t>
            </a:fld>
            <a:endParaRPr lang="en-US" altLang="en-US" dirty="0"/>
          </a:p>
        </p:txBody>
      </p:sp>
      <p:pic>
        <p:nvPicPr>
          <p:cNvPr id="6" name="Picture 5">
            <a:extLst>
              <a:ext uri="{FF2B5EF4-FFF2-40B4-BE49-F238E27FC236}">
                <a16:creationId xmlns:a16="http://schemas.microsoft.com/office/drawing/2014/main" id="{86D7A612-512A-0146-869B-B77F29EBDFCB}"/>
              </a:ext>
            </a:extLst>
          </p:cNvPr>
          <p:cNvPicPr>
            <a:picLocks noChangeAspect="1"/>
          </p:cNvPicPr>
          <p:nvPr/>
        </p:nvPicPr>
        <p:blipFill>
          <a:blip r:embed="rId2"/>
          <a:stretch>
            <a:fillRect/>
          </a:stretch>
        </p:blipFill>
        <p:spPr>
          <a:xfrm>
            <a:off x="2133600" y="1394006"/>
            <a:ext cx="7453938" cy="5065783"/>
          </a:xfrm>
          <a:prstGeom prst="rect">
            <a:avLst/>
          </a:prstGeom>
        </p:spPr>
      </p:pic>
    </p:spTree>
    <p:extLst>
      <p:ext uri="{BB962C8B-B14F-4D97-AF65-F5344CB8AC3E}">
        <p14:creationId xmlns:p14="http://schemas.microsoft.com/office/powerpoint/2010/main" val="214890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15-5B7A-3A4A-9FE8-0CA96F05356C}"/>
              </a:ext>
            </a:extLst>
          </p:cNvPr>
          <p:cNvSpPr>
            <a:spLocks noGrp="1"/>
          </p:cNvSpPr>
          <p:nvPr>
            <p:ph type="title"/>
          </p:nvPr>
        </p:nvSpPr>
        <p:spPr/>
        <p:txBody>
          <a:bodyPr/>
          <a:lstStyle/>
          <a:p>
            <a:r>
              <a:rPr lang="en-US" dirty="0"/>
              <a:t>Solution</a:t>
            </a:r>
          </a:p>
        </p:txBody>
      </p:sp>
      <p:sp>
        <p:nvSpPr>
          <p:cNvPr id="4" name="Slide Number Placeholder 3">
            <a:extLst>
              <a:ext uri="{FF2B5EF4-FFF2-40B4-BE49-F238E27FC236}">
                <a16:creationId xmlns:a16="http://schemas.microsoft.com/office/drawing/2014/main" id="{556CE5D6-1FFE-C343-ABC7-E7DD5E43BF92}"/>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42</a:t>
            </a:fld>
            <a:endParaRPr lang="en-US" altLang="en-US" dirty="0"/>
          </a:p>
        </p:txBody>
      </p:sp>
      <p:pic>
        <p:nvPicPr>
          <p:cNvPr id="5" name="Picture 4">
            <a:extLst>
              <a:ext uri="{FF2B5EF4-FFF2-40B4-BE49-F238E27FC236}">
                <a16:creationId xmlns:a16="http://schemas.microsoft.com/office/drawing/2014/main" id="{EEF2DCAB-E8CF-1748-A527-D25365546F4F}"/>
              </a:ext>
            </a:extLst>
          </p:cNvPr>
          <p:cNvPicPr>
            <a:picLocks noChangeAspect="1"/>
          </p:cNvPicPr>
          <p:nvPr/>
        </p:nvPicPr>
        <p:blipFill rotWithShape="1">
          <a:blip r:embed="rId2"/>
          <a:srcRect t="66410"/>
          <a:stretch/>
        </p:blipFill>
        <p:spPr>
          <a:xfrm>
            <a:off x="2209800" y="1600200"/>
            <a:ext cx="7685677" cy="1008268"/>
          </a:xfrm>
          <a:prstGeom prst="rect">
            <a:avLst/>
          </a:prstGeom>
        </p:spPr>
      </p:pic>
      <p:pic>
        <p:nvPicPr>
          <p:cNvPr id="6" name="Picture 5">
            <a:extLst>
              <a:ext uri="{FF2B5EF4-FFF2-40B4-BE49-F238E27FC236}">
                <a16:creationId xmlns:a16="http://schemas.microsoft.com/office/drawing/2014/main" id="{1A5236C8-8744-1445-9FF4-DE41B1997318}"/>
              </a:ext>
            </a:extLst>
          </p:cNvPr>
          <p:cNvPicPr>
            <a:picLocks noChangeAspect="1"/>
          </p:cNvPicPr>
          <p:nvPr/>
        </p:nvPicPr>
        <p:blipFill rotWithShape="1">
          <a:blip r:embed="rId3"/>
          <a:srcRect b="53162"/>
          <a:stretch/>
        </p:blipFill>
        <p:spPr>
          <a:xfrm>
            <a:off x="2209800" y="2608468"/>
            <a:ext cx="7578725" cy="4035011"/>
          </a:xfrm>
          <a:prstGeom prst="rect">
            <a:avLst/>
          </a:prstGeom>
        </p:spPr>
      </p:pic>
      <p:pic>
        <p:nvPicPr>
          <p:cNvPr id="3" name="Picture 2">
            <a:extLst>
              <a:ext uri="{FF2B5EF4-FFF2-40B4-BE49-F238E27FC236}">
                <a16:creationId xmlns:a16="http://schemas.microsoft.com/office/drawing/2014/main" id="{14119DDE-B870-A348-883C-6279A84D3BE0}"/>
              </a:ext>
            </a:extLst>
          </p:cNvPr>
          <p:cNvPicPr>
            <a:picLocks noChangeAspect="1"/>
          </p:cNvPicPr>
          <p:nvPr/>
        </p:nvPicPr>
        <p:blipFill>
          <a:blip r:embed="rId4"/>
          <a:stretch>
            <a:fillRect/>
          </a:stretch>
        </p:blipFill>
        <p:spPr>
          <a:xfrm>
            <a:off x="7384551" y="3429000"/>
            <a:ext cx="1638300" cy="558800"/>
          </a:xfrm>
          <a:prstGeom prst="rect">
            <a:avLst/>
          </a:prstGeom>
        </p:spPr>
      </p:pic>
    </p:spTree>
    <p:extLst>
      <p:ext uri="{BB962C8B-B14F-4D97-AF65-F5344CB8AC3E}">
        <p14:creationId xmlns:p14="http://schemas.microsoft.com/office/powerpoint/2010/main" val="2115276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15-5B7A-3A4A-9FE8-0CA96F05356C}"/>
              </a:ext>
            </a:extLst>
          </p:cNvPr>
          <p:cNvSpPr>
            <a:spLocks noGrp="1"/>
          </p:cNvSpPr>
          <p:nvPr>
            <p:ph type="title"/>
          </p:nvPr>
        </p:nvSpPr>
        <p:spPr/>
        <p:txBody>
          <a:bodyPr/>
          <a:lstStyle/>
          <a:p>
            <a:r>
              <a:rPr lang="en-US" dirty="0"/>
              <a:t>Solution cont.: R</a:t>
            </a:r>
          </a:p>
        </p:txBody>
      </p:sp>
      <p:sp>
        <p:nvSpPr>
          <p:cNvPr id="4" name="Slide Number Placeholder 3">
            <a:extLst>
              <a:ext uri="{FF2B5EF4-FFF2-40B4-BE49-F238E27FC236}">
                <a16:creationId xmlns:a16="http://schemas.microsoft.com/office/drawing/2014/main" id="{556CE5D6-1FFE-C343-ABC7-E7DD5E43BF92}"/>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43</a:t>
            </a:fld>
            <a:endParaRPr lang="en-US" altLang="en-US" dirty="0"/>
          </a:p>
        </p:txBody>
      </p:sp>
      <p:pic>
        <p:nvPicPr>
          <p:cNvPr id="3" name="Picture 2">
            <a:extLst>
              <a:ext uri="{FF2B5EF4-FFF2-40B4-BE49-F238E27FC236}">
                <a16:creationId xmlns:a16="http://schemas.microsoft.com/office/drawing/2014/main" id="{40C1D267-6880-224C-8283-589A4FC505F2}"/>
              </a:ext>
            </a:extLst>
          </p:cNvPr>
          <p:cNvPicPr>
            <a:picLocks noChangeAspect="1"/>
          </p:cNvPicPr>
          <p:nvPr/>
        </p:nvPicPr>
        <p:blipFill rotWithShape="1">
          <a:blip r:embed="rId2"/>
          <a:srcRect t="47551" b="4474"/>
          <a:stretch/>
        </p:blipFill>
        <p:spPr>
          <a:xfrm>
            <a:off x="2455776" y="2021298"/>
            <a:ext cx="7618379" cy="4154557"/>
          </a:xfrm>
          <a:prstGeom prst="rect">
            <a:avLst/>
          </a:prstGeom>
        </p:spPr>
      </p:pic>
    </p:spTree>
    <p:extLst>
      <p:ext uri="{BB962C8B-B14F-4D97-AF65-F5344CB8AC3E}">
        <p14:creationId xmlns:p14="http://schemas.microsoft.com/office/powerpoint/2010/main" val="2933020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15-5B7A-3A4A-9FE8-0CA96F05356C}"/>
              </a:ext>
            </a:extLst>
          </p:cNvPr>
          <p:cNvSpPr>
            <a:spLocks noGrp="1"/>
          </p:cNvSpPr>
          <p:nvPr>
            <p:ph type="title"/>
          </p:nvPr>
        </p:nvSpPr>
        <p:spPr/>
        <p:txBody>
          <a:bodyPr/>
          <a:lstStyle/>
          <a:p>
            <a:r>
              <a:rPr lang="en-US" dirty="0"/>
              <a:t>Solution cont.: SAS</a:t>
            </a:r>
          </a:p>
        </p:txBody>
      </p:sp>
      <p:sp>
        <p:nvSpPr>
          <p:cNvPr id="4" name="Slide Number Placeholder 3">
            <a:extLst>
              <a:ext uri="{FF2B5EF4-FFF2-40B4-BE49-F238E27FC236}">
                <a16:creationId xmlns:a16="http://schemas.microsoft.com/office/drawing/2014/main" id="{556CE5D6-1FFE-C343-ABC7-E7DD5E43BF92}"/>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44</a:t>
            </a:fld>
            <a:endParaRPr lang="en-US" altLang="en-US" dirty="0"/>
          </a:p>
        </p:txBody>
      </p:sp>
      <p:pic>
        <p:nvPicPr>
          <p:cNvPr id="5" name="Picture 4">
            <a:extLst>
              <a:ext uri="{FF2B5EF4-FFF2-40B4-BE49-F238E27FC236}">
                <a16:creationId xmlns:a16="http://schemas.microsoft.com/office/drawing/2014/main" id="{741121CC-DDF5-C943-9A3C-27D284EE4F18}"/>
              </a:ext>
            </a:extLst>
          </p:cNvPr>
          <p:cNvPicPr>
            <a:picLocks noChangeAspect="1"/>
          </p:cNvPicPr>
          <p:nvPr/>
        </p:nvPicPr>
        <p:blipFill rotWithShape="1">
          <a:blip r:embed="rId2"/>
          <a:srcRect r="45373" b="58181"/>
          <a:stretch/>
        </p:blipFill>
        <p:spPr>
          <a:xfrm>
            <a:off x="1623392" y="2717067"/>
            <a:ext cx="3101009" cy="2143169"/>
          </a:xfrm>
          <a:prstGeom prst="rect">
            <a:avLst/>
          </a:prstGeom>
        </p:spPr>
      </p:pic>
      <p:pic>
        <p:nvPicPr>
          <p:cNvPr id="6" name="Picture 5">
            <a:extLst>
              <a:ext uri="{FF2B5EF4-FFF2-40B4-BE49-F238E27FC236}">
                <a16:creationId xmlns:a16="http://schemas.microsoft.com/office/drawing/2014/main" id="{3B283FF4-CBCB-334A-B8CB-861E06EA5F13}"/>
              </a:ext>
            </a:extLst>
          </p:cNvPr>
          <p:cNvPicPr>
            <a:picLocks noChangeAspect="1"/>
          </p:cNvPicPr>
          <p:nvPr/>
        </p:nvPicPr>
        <p:blipFill rotWithShape="1">
          <a:blip r:embed="rId2"/>
          <a:srcRect t="41781"/>
          <a:stretch/>
        </p:blipFill>
        <p:spPr>
          <a:xfrm>
            <a:off x="4724401" y="2504661"/>
            <a:ext cx="5827277" cy="3062803"/>
          </a:xfrm>
          <a:prstGeom prst="rect">
            <a:avLst/>
          </a:prstGeom>
        </p:spPr>
      </p:pic>
    </p:spTree>
    <p:extLst>
      <p:ext uri="{BB962C8B-B14F-4D97-AF65-F5344CB8AC3E}">
        <p14:creationId xmlns:p14="http://schemas.microsoft.com/office/powerpoint/2010/main" val="3006975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006" y="2241867"/>
            <a:ext cx="7543800" cy="1450757"/>
          </a:xfrm>
        </p:spPr>
        <p:txBody>
          <a:bodyPr/>
          <a:lstStyle/>
          <a:p>
            <a:pPr algn="ctr"/>
            <a:r>
              <a:rPr lang="en-US" dirty="0"/>
              <a:t>End Question 5</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45</a:t>
            </a:fld>
            <a:endParaRPr lang="en-US" altLang="en-US" dirty="0"/>
          </a:p>
        </p:txBody>
      </p:sp>
    </p:spTree>
    <p:extLst>
      <p:ext uri="{BB962C8B-B14F-4D97-AF65-F5344CB8AC3E}">
        <p14:creationId xmlns:p14="http://schemas.microsoft.com/office/powerpoint/2010/main" val="1190823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6: Takeaways! (~ 1 Hour)</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275141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a:t>Question </a:t>
            </a:r>
            <a:r>
              <a:rPr lang="en-US" dirty="0"/>
              <a:t>7</a:t>
            </a:r>
            <a:r>
              <a:rPr lang="en-US"/>
              <a:t>: </a:t>
            </a:r>
            <a:r>
              <a:rPr lang="en-US" dirty="0"/>
              <a:t>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1960039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1695450" y="2819400"/>
            <a:ext cx="8801100" cy="1450757"/>
          </a:xfrm>
        </p:spPr>
        <p:txBody>
          <a:bodyPr/>
          <a:lstStyle/>
          <a:p>
            <a:pPr algn="ctr"/>
            <a:r>
              <a:rPr lang="en-US" dirty="0"/>
              <a:t>End For Live Session Assignment Unit 2!</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48</a:t>
            </a:fld>
            <a:endParaRPr lang="en-US" altLang="en-US" dirty="0"/>
          </a:p>
        </p:txBody>
      </p:sp>
    </p:spTree>
    <p:extLst>
      <p:ext uri="{BB962C8B-B14F-4D97-AF65-F5344CB8AC3E}">
        <p14:creationId xmlns:p14="http://schemas.microsoft.com/office/powerpoint/2010/main" val="2935390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93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5</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2555132" y="1906483"/>
            <a:ext cx="7335628" cy="4345446"/>
          </a:xfrm>
          <a:prstGeom prst="rect">
            <a:avLst/>
          </a:prstGeom>
        </p:spPr>
      </p:pic>
    </p:spTree>
    <p:extLst>
      <p:ext uri="{BB962C8B-B14F-4D97-AF65-F5344CB8AC3E}">
        <p14:creationId xmlns:p14="http://schemas.microsoft.com/office/powerpoint/2010/main" val="3976219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BAA2-E91D-FF42-8C95-5647D20F8EA4}"/>
              </a:ext>
            </a:extLst>
          </p:cNvPr>
          <p:cNvSpPr>
            <a:spLocks noGrp="1"/>
          </p:cNvSpPr>
          <p:nvPr>
            <p:ph type="title"/>
          </p:nvPr>
        </p:nvSpPr>
        <p:spPr>
          <a:xfrm>
            <a:off x="1806102" y="286607"/>
            <a:ext cx="8570068" cy="1450757"/>
          </a:xfrm>
        </p:spPr>
        <p:txBody>
          <a:bodyPr/>
          <a:lstStyle/>
          <a:p>
            <a:r>
              <a:rPr lang="en-US" dirty="0"/>
              <a:t>Great Question from a Student!</a:t>
            </a:r>
          </a:p>
        </p:txBody>
      </p:sp>
      <p:sp>
        <p:nvSpPr>
          <p:cNvPr id="4" name="Slide Number Placeholder 3">
            <a:extLst>
              <a:ext uri="{FF2B5EF4-FFF2-40B4-BE49-F238E27FC236}">
                <a16:creationId xmlns:a16="http://schemas.microsoft.com/office/drawing/2014/main" id="{62FF732F-4DA7-0A4C-A433-9D020DD9EA68}"/>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6</a:t>
            </a:fld>
            <a:endParaRPr lang="en-US" altLang="en-US" dirty="0"/>
          </a:p>
        </p:txBody>
      </p:sp>
      <p:pic>
        <p:nvPicPr>
          <p:cNvPr id="5" name="Picture 4">
            <a:extLst>
              <a:ext uri="{FF2B5EF4-FFF2-40B4-BE49-F238E27FC236}">
                <a16:creationId xmlns:a16="http://schemas.microsoft.com/office/drawing/2014/main" id="{220EDC1B-453C-4342-A6B7-175CDD06F493}"/>
              </a:ext>
            </a:extLst>
          </p:cNvPr>
          <p:cNvPicPr>
            <a:picLocks noChangeAspect="1"/>
          </p:cNvPicPr>
          <p:nvPr/>
        </p:nvPicPr>
        <p:blipFill>
          <a:blip r:embed="rId2"/>
          <a:stretch>
            <a:fillRect/>
          </a:stretch>
        </p:blipFill>
        <p:spPr>
          <a:xfrm>
            <a:off x="1524000" y="2598871"/>
            <a:ext cx="9144000" cy="1660259"/>
          </a:xfrm>
          <a:prstGeom prst="rect">
            <a:avLst/>
          </a:prstGeom>
        </p:spPr>
      </p:pic>
    </p:spTree>
    <p:extLst>
      <p:ext uri="{BB962C8B-B14F-4D97-AF65-F5344CB8AC3E}">
        <p14:creationId xmlns:p14="http://schemas.microsoft.com/office/powerpoint/2010/main" val="90281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C1B6-E8C1-D74A-B4AA-46D1BA40DB51}"/>
              </a:ext>
            </a:extLst>
          </p:cNvPr>
          <p:cNvSpPr>
            <a:spLocks noGrp="1"/>
          </p:cNvSpPr>
          <p:nvPr>
            <p:ph type="title"/>
          </p:nvPr>
        </p:nvSpPr>
        <p:spPr/>
        <p:txBody>
          <a:bodyPr/>
          <a:lstStyle/>
          <a:p>
            <a:r>
              <a:rPr lang="en-US" dirty="0"/>
              <a:t>QQQ 2: Let’ Think About It</a:t>
            </a:r>
          </a:p>
        </p:txBody>
      </p:sp>
      <p:sp>
        <p:nvSpPr>
          <p:cNvPr id="4" name="Slide Number Placeholder 3">
            <a:extLst>
              <a:ext uri="{FF2B5EF4-FFF2-40B4-BE49-F238E27FC236}">
                <a16:creationId xmlns:a16="http://schemas.microsoft.com/office/drawing/2014/main" id="{5A8664FC-BA11-9346-9927-F56CB5684D50}"/>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7</a:t>
            </a:fld>
            <a:endParaRPr lang="en-US" altLang="en-US" dirty="0"/>
          </a:p>
        </p:txBody>
      </p:sp>
      <p:pic>
        <p:nvPicPr>
          <p:cNvPr id="6" name="Picture 5">
            <a:extLst>
              <a:ext uri="{FF2B5EF4-FFF2-40B4-BE49-F238E27FC236}">
                <a16:creationId xmlns:a16="http://schemas.microsoft.com/office/drawing/2014/main" id="{5C275933-5D4F-3949-A43D-EC9248A94338}"/>
              </a:ext>
            </a:extLst>
          </p:cNvPr>
          <p:cNvPicPr>
            <a:picLocks noChangeAspect="1"/>
          </p:cNvPicPr>
          <p:nvPr/>
        </p:nvPicPr>
        <p:blipFill>
          <a:blip r:embed="rId2"/>
          <a:stretch>
            <a:fillRect/>
          </a:stretch>
        </p:blipFill>
        <p:spPr>
          <a:xfrm>
            <a:off x="2204734" y="2060254"/>
            <a:ext cx="7782533" cy="955178"/>
          </a:xfrm>
          <a:prstGeom prst="rect">
            <a:avLst/>
          </a:prstGeom>
        </p:spPr>
      </p:pic>
      <p:sp>
        <p:nvSpPr>
          <p:cNvPr id="7" name="TextBox 6">
            <a:extLst>
              <a:ext uri="{FF2B5EF4-FFF2-40B4-BE49-F238E27FC236}">
                <a16:creationId xmlns:a16="http://schemas.microsoft.com/office/drawing/2014/main" id="{968F6B6E-7FC2-7E4E-9A6B-D809638122DF}"/>
              </a:ext>
            </a:extLst>
          </p:cNvPr>
          <p:cNvSpPr txBox="1"/>
          <p:nvPr/>
        </p:nvSpPr>
        <p:spPr>
          <a:xfrm>
            <a:off x="1780324" y="4806549"/>
            <a:ext cx="8677072" cy="1323439"/>
          </a:xfrm>
          <a:prstGeom prst="rect">
            <a:avLst/>
          </a:prstGeom>
          <a:noFill/>
        </p:spPr>
        <p:txBody>
          <a:bodyPr wrap="square" rtlCol="0">
            <a:spAutoFit/>
          </a:bodyPr>
          <a:lstStyle/>
          <a:p>
            <a:r>
              <a:rPr lang="en-US" sz="1600" dirty="0"/>
              <a:t>Let’s say the 95% confidence interval was (- .03 liters, .06 litters). This interval indicates that 0 is a plausible value but there are an infinite number of other plausible values for the difference in lung capacities given the data from our study / sample. The above statement suggests that 0 IS the value while it is simply just one of many plausible values.  In fact, the value of the difference in capacities most supported by the data is the center of the interval, .015 litters. </a:t>
            </a:r>
          </a:p>
        </p:txBody>
      </p:sp>
      <p:sp>
        <p:nvSpPr>
          <p:cNvPr id="8" name="TextBox 7">
            <a:extLst>
              <a:ext uri="{FF2B5EF4-FFF2-40B4-BE49-F238E27FC236}">
                <a16:creationId xmlns:a16="http://schemas.microsoft.com/office/drawing/2014/main" id="{F6D51396-8983-584A-9379-2D264C5CEDB4}"/>
              </a:ext>
            </a:extLst>
          </p:cNvPr>
          <p:cNvSpPr txBox="1"/>
          <p:nvPr/>
        </p:nvSpPr>
        <p:spPr>
          <a:xfrm>
            <a:off x="1780324" y="3256698"/>
            <a:ext cx="8589524" cy="830997"/>
          </a:xfrm>
          <a:prstGeom prst="rect">
            <a:avLst/>
          </a:prstGeom>
          <a:noFill/>
        </p:spPr>
        <p:txBody>
          <a:bodyPr wrap="square" rtlCol="0">
            <a:spAutoFit/>
          </a:bodyPr>
          <a:lstStyle/>
          <a:p>
            <a:r>
              <a:rPr lang="en-US" sz="1600" dirty="0"/>
              <a:t>Question: Think of the 95% confidence interval for the difference of means.  Recall the confidence interval contains plausible values for the difference given the data that was observed.  Do you think that 0 is in the interval?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4B2E8C9-70B2-7A43-B566-4BF91AB68463}"/>
                  </a:ext>
                </a:extLst>
              </p:cNvPr>
              <p:cNvSpPr/>
              <p:nvPr/>
            </p:nvSpPr>
            <p:spPr>
              <a:xfrm>
                <a:off x="4676521" y="3919653"/>
                <a:ext cx="2363276" cy="757772"/>
              </a:xfrm>
              <a:prstGeom prst="rect">
                <a:avLst/>
              </a:prstGeom>
            </p:spPr>
            <p:txBody>
              <a:bodyPr wrap="none">
                <a:spAutoFit/>
              </a:bodyPr>
              <a:lstStyle/>
              <a:p>
                <a:r>
                  <a:rPr lang="en-US" dirty="0"/>
                  <a:t>H</a:t>
                </a:r>
                <a:r>
                  <a:rPr lang="en-US" baseline="-25000" dirty="0"/>
                  <a:t>0</a:t>
                </a:r>
                <a:r>
                  <a:rPr lang="en-US"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µ</m:t>
                        </m:r>
                      </m:e>
                      <m:sub>
                        <m:r>
                          <a:rPr lang="en-US" sz="2000" i="1">
                            <a:latin typeface="Cambria Math" panose="02040503050406030204" pitchFamily="18" charset="0"/>
                          </a:rPr>
                          <m:t>𝐿𝑜𝑤</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a:rPr>
                          <m:t>µ</m:t>
                        </m:r>
                      </m:e>
                      <m:sub>
                        <m:r>
                          <a:rPr lang="en-US" sz="2000" i="1">
                            <a:latin typeface="Cambria Math" panose="02040503050406030204" pitchFamily="18" charset="0"/>
                          </a:rPr>
                          <m:t>𝐻𝑖𝑔h</m:t>
                        </m:r>
                      </m:sub>
                    </m:sSub>
                    <m:r>
                      <a:rPr lang="en-US" sz="2000" i="1">
                        <a:latin typeface="Cambria Math" panose="02040503050406030204" pitchFamily="18" charset="0"/>
                      </a:rPr>
                      <m:t>=0</m:t>
                    </m:r>
                  </m:oMath>
                </a14:m>
                <a:endParaRPr lang="en-US" sz="2000" dirty="0"/>
              </a:p>
              <a:p>
                <a:r>
                  <a:rPr lang="en-US" sz="2000" dirty="0"/>
                  <a:t>H</a:t>
                </a:r>
                <a:r>
                  <a:rPr lang="en-US" sz="2000" baseline="-25000" dirty="0"/>
                  <a:t>A</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µ</m:t>
                        </m:r>
                      </m:e>
                      <m:sub>
                        <m:r>
                          <a:rPr lang="en-US" sz="2000" i="1">
                            <a:latin typeface="Cambria Math" panose="02040503050406030204" pitchFamily="18" charset="0"/>
                          </a:rPr>
                          <m:t>𝐿𝑜𝑤</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a:rPr>
                          <m:t>µ</m:t>
                        </m:r>
                      </m:e>
                      <m:sub>
                        <m:r>
                          <a:rPr lang="en-US" sz="2000" i="1">
                            <a:latin typeface="Cambria Math" panose="02040503050406030204" pitchFamily="18" charset="0"/>
                          </a:rPr>
                          <m:t>𝐻𝑖𝑔h</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dirty="0"/>
              </a:p>
            </p:txBody>
          </p:sp>
        </mc:Choice>
        <mc:Fallback xmlns="">
          <p:sp>
            <p:nvSpPr>
              <p:cNvPr id="9" name="Rectangle 8">
                <a:extLst>
                  <a:ext uri="{FF2B5EF4-FFF2-40B4-BE49-F238E27FC236}">
                    <a16:creationId xmlns:a16="http://schemas.microsoft.com/office/drawing/2014/main" id="{74B2E8C9-70B2-7A43-B566-4BF91AB68463}"/>
                  </a:ext>
                </a:extLst>
              </p:cNvPr>
              <p:cNvSpPr>
                <a:spLocks noRot="1" noChangeAspect="1" noMove="1" noResize="1" noEditPoints="1" noAdjustHandles="1" noChangeArrowheads="1" noChangeShapeType="1" noTextEdit="1"/>
              </p:cNvSpPr>
              <p:nvPr/>
            </p:nvSpPr>
            <p:spPr>
              <a:xfrm>
                <a:off x="4676521" y="3919653"/>
                <a:ext cx="2363276" cy="757772"/>
              </a:xfrm>
              <a:prstGeom prst="rect">
                <a:avLst/>
              </a:prstGeom>
              <a:blipFill>
                <a:blip r:embed="rId3"/>
                <a:stretch>
                  <a:fillRect l="-2674" t="-1639" b="-9836"/>
                </a:stretch>
              </a:blipFill>
            </p:spPr>
            <p:txBody>
              <a:bodyPr/>
              <a:lstStyle/>
              <a:p>
                <a:r>
                  <a:rPr lang="en-US">
                    <a:noFill/>
                  </a:rPr>
                  <a:t> </a:t>
                </a:r>
              </a:p>
            </p:txBody>
          </p:sp>
        </mc:Fallback>
      </mc:AlternateContent>
    </p:spTree>
    <p:extLst>
      <p:ext uri="{BB962C8B-B14F-4D97-AF65-F5344CB8AC3E}">
        <p14:creationId xmlns:p14="http://schemas.microsoft.com/office/powerpoint/2010/main" val="140760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 Solution</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8</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2555132" y="1906483"/>
            <a:ext cx="7335628" cy="4345446"/>
          </a:xfrm>
          <a:prstGeom prst="rect">
            <a:avLst/>
          </a:prstGeom>
        </p:spPr>
      </p:pic>
      <p:sp>
        <p:nvSpPr>
          <p:cNvPr id="6" name="Rectangle 5">
            <a:extLst>
              <a:ext uri="{FF2B5EF4-FFF2-40B4-BE49-F238E27FC236}">
                <a16:creationId xmlns:a16="http://schemas.microsoft.com/office/drawing/2014/main" id="{36110682-F9FB-014D-B4BB-EEC34B563900}"/>
              </a:ext>
            </a:extLst>
          </p:cNvPr>
          <p:cNvSpPr/>
          <p:nvPr/>
        </p:nvSpPr>
        <p:spPr>
          <a:xfrm>
            <a:off x="2759900" y="4941651"/>
            <a:ext cx="6926093" cy="885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72BF318-81EA-5B4B-B553-48629028F072}"/>
              </a:ext>
            </a:extLst>
          </p:cNvPr>
          <p:cNvSpPr txBox="1"/>
          <p:nvPr/>
        </p:nvSpPr>
        <p:spPr>
          <a:xfrm>
            <a:off x="4304908" y="5228735"/>
            <a:ext cx="1772238" cy="307777"/>
          </a:xfrm>
          <a:prstGeom prst="rect">
            <a:avLst/>
          </a:prstGeom>
          <a:solidFill>
            <a:schemeClr val="bg1"/>
          </a:solidFill>
        </p:spPr>
        <p:txBody>
          <a:bodyPr wrap="square" rtlCol="0">
            <a:spAutoFit/>
          </a:bodyPr>
          <a:lstStyle/>
          <a:p>
            <a:r>
              <a:rPr lang="en-US" sz="1400" dirty="0"/>
              <a:t>breathing capacity    </a:t>
            </a:r>
            <a:endParaRPr lang="en-US" dirty="0"/>
          </a:p>
        </p:txBody>
      </p:sp>
    </p:spTree>
    <p:extLst>
      <p:ext uri="{BB962C8B-B14F-4D97-AF65-F5344CB8AC3E}">
        <p14:creationId xmlns:p14="http://schemas.microsoft.com/office/powerpoint/2010/main" val="340917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3</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9</a:t>
            </a:fld>
            <a:endParaRPr lang="en-US" altLang="en-US" dirty="0"/>
          </a:p>
        </p:txBody>
      </p:sp>
      <p:pic>
        <p:nvPicPr>
          <p:cNvPr id="5" name="Picture 4">
            <a:extLst>
              <a:ext uri="{FF2B5EF4-FFF2-40B4-BE49-F238E27FC236}">
                <a16:creationId xmlns:a16="http://schemas.microsoft.com/office/drawing/2014/main" id="{D59FA5CE-2A6C-974F-A94D-BA6060F693AC}"/>
              </a:ext>
            </a:extLst>
          </p:cNvPr>
          <p:cNvPicPr>
            <a:picLocks noChangeAspect="1"/>
          </p:cNvPicPr>
          <p:nvPr/>
        </p:nvPicPr>
        <p:blipFill>
          <a:blip r:embed="rId2"/>
          <a:stretch>
            <a:fillRect/>
          </a:stretch>
        </p:blipFill>
        <p:spPr>
          <a:xfrm>
            <a:off x="2595461" y="2061341"/>
            <a:ext cx="7001078" cy="3725536"/>
          </a:xfrm>
          <a:prstGeom prst="rect">
            <a:avLst/>
          </a:prstGeom>
        </p:spPr>
      </p:pic>
      <p:sp>
        <p:nvSpPr>
          <p:cNvPr id="6" name="Rectangle 5">
            <a:extLst>
              <a:ext uri="{FF2B5EF4-FFF2-40B4-BE49-F238E27FC236}">
                <a16:creationId xmlns:a16="http://schemas.microsoft.com/office/drawing/2014/main" id="{CB0FE69B-BA12-3147-85A2-4C7AAF8F0C48}"/>
              </a:ext>
            </a:extLst>
          </p:cNvPr>
          <p:cNvSpPr/>
          <p:nvPr/>
        </p:nvSpPr>
        <p:spPr>
          <a:xfrm>
            <a:off x="2730231" y="4620637"/>
            <a:ext cx="6527259" cy="515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66190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10255</TotalTime>
  <Words>3176</Words>
  <Application>Microsoft Macintosh PowerPoint</Application>
  <PresentationFormat>Widescreen</PresentationFormat>
  <Paragraphs>309</Paragraphs>
  <Slides>49</Slides>
  <Notes>0</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Cambria Math</vt:lpstr>
      <vt:lpstr>Symbol</vt:lpstr>
      <vt:lpstr>Times New Roman</vt:lpstr>
      <vt:lpstr>Wingdings</vt:lpstr>
      <vt:lpstr>1_Body Slides</vt:lpstr>
      <vt:lpstr>For Live Session Assignment (FLS) </vt:lpstr>
      <vt:lpstr>Question 1: Quick Quiz Questions</vt:lpstr>
      <vt:lpstr>Quick Quiz Question (QQQ 1)</vt:lpstr>
      <vt:lpstr>Quick Quiz Question (QQQ 1)</vt:lpstr>
      <vt:lpstr>QQQ 2</vt:lpstr>
      <vt:lpstr>Great Question from a Student!</vt:lpstr>
      <vt:lpstr>QQQ 2: Let’ Think About It</vt:lpstr>
      <vt:lpstr>QQQ 2: Solution</vt:lpstr>
      <vt:lpstr>QQQ 3</vt:lpstr>
      <vt:lpstr>PowerPoint Presentation</vt:lpstr>
      <vt:lpstr>End Question 1:  Quick Quiz Questions</vt:lpstr>
      <vt:lpstr>Question 2 (≤2 hours)  </vt:lpstr>
      <vt:lpstr>CLT Activity</vt:lpstr>
      <vt:lpstr>CLT Activity</vt:lpstr>
      <vt:lpstr>End Question 2   </vt:lpstr>
      <vt:lpstr>Question 3 (≤2 hours)  </vt:lpstr>
      <vt:lpstr>Confidence Interval</vt:lpstr>
      <vt:lpstr>PowerPoint Presentation</vt:lpstr>
      <vt:lpstr>PowerPoint Presentation</vt:lpstr>
      <vt:lpstr>Comparison of z to t</vt:lpstr>
      <vt:lpstr>Show in SAS and R</vt:lpstr>
      <vt:lpstr>End Question 3   </vt:lpstr>
      <vt:lpstr>Question 4 (≤1 hour)</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End Question 4</vt:lpstr>
      <vt:lpstr>Question 5 (≤2 hours)</vt:lpstr>
      <vt:lpstr>From The Homework!  (Q 3)</vt:lpstr>
      <vt:lpstr>Solution</vt:lpstr>
      <vt:lpstr>Solution cont.: R</vt:lpstr>
      <vt:lpstr>Solution cont.: SAS</vt:lpstr>
      <vt:lpstr>End Question 5</vt:lpstr>
      <vt:lpstr>Question 6: Takeaways! (~ 1 Hour)</vt:lpstr>
      <vt:lpstr>Question 7: Questions!</vt:lpstr>
      <vt:lpstr>End For Live Session Assignment Unit 2!</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235</cp:revision>
  <cp:lastPrinted>2020-09-21T07:53:02Z</cp:lastPrinted>
  <dcterms:created xsi:type="dcterms:W3CDTF">2016-03-21T14:12:59Z</dcterms:created>
  <dcterms:modified xsi:type="dcterms:W3CDTF">2021-01-15T04:38:48Z</dcterms:modified>
  <cp:category/>
</cp:coreProperties>
</file>